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  <p:sldMasterId id="2147483685" r:id="rId2"/>
    <p:sldMasterId id="2147483673" r:id="rId3"/>
    <p:sldMasterId id="2147483661" r:id="rId4"/>
    <p:sldMasterId id="2147483741" r:id="rId5"/>
  </p:sldMasterIdLst>
  <p:notesMasterIdLst>
    <p:notesMasterId r:id="rId35"/>
  </p:notesMasterIdLst>
  <p:handoutMasterIdLst>
    <p:handoutMasterId r:id="rId36"/>
  </p:handoutMasterIdLst>
  <p:sldIdLst>
    <p:sldId id="262" r:id="rId6"/>
    <p:sldId id="923" r:id="rId7"/>
    <p:sldId id="920" r:id="rId8"/>
    <p:sldId id="934" r:id="rId9"/>
    <p:sldId id="941" r:id="rId10"/>
    <p:sldId id="963" r:id="rId11"/>
    <p:sldId id="964" r:id="rId12"/>
    <p:sldId id="943" r:id="rId13"/>
    <p:sldId id="944" r:id="rId14"/>
    <p:sldId id="945" r:id="rId15"/>
    <p:sldId id="946" r:id="rId16"/>
    <p:sldId id="947" r:id="rId17"/>
    <p:sldId id="948" r:id="rId18"/>
    <p:sldId id="949" r:id="rId19"/>
    <p:sldId id="950" r:id="rId20"/>
    <p:sldId id="951" r:id="rId21"/>
    <p:sldId id="952" r:id="rId22"/>
    <p:sldId id="965" r:id="rId23"/>
    <p:sldId id="956" r:id="rId24"/>
    <p:sldId id="957" r:id="rId25"/>
    <p:sldId id="958" r:id="rId26"/>
    <p:sldId id="959" r:id="rId27"/>
    <p:sldId id="960" r:id="rId28"/>
    <p:sldId id="966" r:id="rId29"/>
    <p:sldId id="961" r:id="rId30"/>
    <p:sldId id="962" r:id="rId31"/>
    <p:sldId id="942" r:id="rId32"/>
    <p:sldId id="967" r:id="rId33"/>
    <p:sldId id="915" r:id="rId34"/>
  </p:sldIdLst>
  <p:sldSz cx="9144000" cy="6858000" type="screen4x3"/>
  <p:notesSz cx="9236075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88" userDrawn="1">
          <p15:clr>
            <a:srgbClr val="A4A3A4"/>
          </p15:clr>
        </p15:guide>
        <p15:guide id="2" pos="18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 userDrawn="1">
          <p15:clr>
            <a:srgbClr val="A4A3A4"/>
          </p15:clr>
        </p15:guide>
        <p15:guide id="2" pos="290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bw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FFFF"/>
    <a:srgbClr val="434DD6"/>
    <a:srgbClr val="000099"/>
    <a:srgbClr val="FFFFFF"/>
    <a:srgbClr val="A7FEFF"/>
    <a:srgbClr val="AB1842"/>
    <a:srgbClr val="7B23AA"/>
    <a:srgbClr val="D5FDA9"/>
    <a:srgbClr val="A6FCA9"/>
    <a:srgbClr val="AC1F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98" autoAdjust="0"/>
    <p:restoredTop sz="86441" autoAdjust="0"/>
  </p:normalViewPr>
  <p:slideViewPr>
    <p:cSldViewPr>
      <p:cViewPr>
        <p:scale>
          <a:sx n="68" d="100"/>
          <a:sy n="68" d="100"/>
        </p:scale>
        <p:origin x="904" y="704"/>
      </p:cViewPr>
      <p:guideLst>
        <p:guide orient="horz" pos="2688"/>
        <p:guide pos="1824"/>
      </p:guideLst>
    </p:cSldViewPr>
  </p:slideViewPr>
  <p:outlineViewPr>
    <p:cViewPr>
      <p:scale>
        <a:sx n="33" d="100"/>
        <a:sy n="33" d="100"/>
      </p:scale>
      <p:origin x="0" y="291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1" d="100"/>
        <a:sy n="151" d="100"/>
      </p:scale>
      <p:origin x="0" y="16064"/>
    </p:cViewPr>
  </p:sorterViewPr>
  <p:notesViewPr>
    <p:cSldViewPr snapToGrid="0" snapToObjects="1">
      <p:cViewPr varScale="1">
        <p:scale>
          <a:sx n="115" d="100"/>
          <a:sy n="115" d="100"/>
        </p:scale>
        <p:origin x="736" y="200"/>
      </p:cViewPr>
      <p:guideLst>
        <p:guide orient="horz" pos="2208"/>
        <p:guide pos="29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up3f/research/internet-usage-sta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pPr>
            <a:r>
              <a:rPr lang="en-US" sz="1200"/>
              <a:t>Number of Internet Users World Wide</a:t>
            </a:r>
          </a:p>
          <a:p>
            <a:pPr>
              <a:defRPr sz="1200"/>
            </a:pPr>
            <a:r>
              <a:rPr lang="en-US" sz="1200"/>
              <a:t>from 2000-2016 (in millions)</a:t>
            </a:r>
          </a:p>
        </c:rich>
      </c:tx>
      <c:layout>
        <c:manualLayout>
          <c:xMode val="edge"/>
          <c:yMode val="edge"/>
          <c:x val="0.151140709656858"/>
          <c:y val="0.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bg1"/>
              </a:solidFill>
              <a:latin typeface="Gill Sans MT" charset="0"/>
              <a:ea typeface="Gill Sans MT" charset="0"/>
              <a:cs typeface="Gill Sans MT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9553799077264"/>
          <c:y val="0.189650989572249"/>
          <c:w val="0.859099213094353"/>
          <c:h val="0.636647309711286"/>
        </c:manualLayout>
      </c:layout>
      <c:barChart>
        <c:barDir val="col"/>
        <c:grouping val="clustered"/>
        <c:varyColors val="0"/>
        <c:ser>
          <c:idx val="0"/>
          <c:order val="0"/>
          <c:spPr>
            <a:gradFill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brightRoom" dir="tl"/>
            </a:scene3d>
            <a:sp3d contourW="19050" prstMaterial="flat">
              <a:bevelT w="0" h="0" prst="coolSlant"/>
              <a:contourClr>
                <a:scrgbClr r="0" g="0" b="0">
                  <a:shade val="25000"/>
                  <a:satMod val="140000"/>
                </a:scrgb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Gill Sans MT" charset="0"/>
                    <a:ea typeface="Gill Sans MT" charset="0"/>
                    <a:cs typeface="Gill Sans MT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Sheet2!$A$4:$A$20</c:f>
              <c:numCache>
                <c:formatCode>@</c:formatCode>
                <c:ptCount val="17"/>
                <c:pt idx="0">
                  <c:v>2000.0</c:v>
                </c:pt>
                <c:pt idx="1">
                  <c:v>2001.0</c:v>
                </c:pt>
                <c:pt idx="2">
                  <c:v>2002.0</c:v>
                </c:pt>
                <c:pt idx="3">
                  <c:v>2003.0</c:v>
                </c:pt>
                <c:pt idx="4">
                  <c:v>2004.0</c:v>
                </c:pt>
                <c:pt idx="5">
                  <c:v>2005.0</c:v>
                </c:pt>
                <c:pt idx="6">
                  <c:v>2006.0</c:v>
                </c:pt>
                <c:pt idx="7">
                  <c:v>2007.0</c:v>
                </c:pt>
                <c:pt idx="8">
                  <c:v>2008.0</c:v>
                </c:pt>
                <c:pt idx="9">
                  <c:v>2009.0</c:v>
                </c:pt>
                <c:pt idx="10">
                  <c:v>2010.0</c:v>
                </c:pt>
                <c:pt idx="11">
                  <c:v>2011.0</c:v>
                </c:pt>
                <c:pt idx="12">
                  <c:v>2012.0</c:v>
                </c:pt>
                <c:pt idx="13">
                  <c:v>2013.0</c:v>
                </c:pt>
                <c:pt idx="14">
                  <c:v>2014.0</c:v>
                </c:pt>
                <c:pt idx="15">
                  <c:v>2015.0</c:v>
                </c:pt>
                <c:pt idx="16">
                  <c:v>2016.0</c:v>
                </c:pt>
              </c:numCache>
            </c:numRef>
          </c:cat>
          <c:val>
            <c:numRef>
              <c:f>Sheet2!$B$4:$B$20</c:f>
              <c:numCache>
                <c:formatCode>#,##0</c:formatCode>
                <c:ptCount val="17"/>
                <c:pt idx="0">
                  <c:v>415.0</c:v>
                </c:pt>
                <c:pt idx="1">
                  <c:v>502.0</c:v>
                </c:pt>
                <c:pt idx="2">
                  <c:v>665.0</c:v>
                </c:pt>
                <c:pt idx="3">
                  <c:v>781.0</c:v>
                </c:pt>
                <c:pt idx="4">
                  <c:v>913.0</c:v>
                </c:pt>
                <c:pt idx="5">
                  <c:v>1030.0</c:v>
                </c:pt>
                <c:pt idx="6">
                  <c:v>1163.0</c:v>
                </c:pt>
                <c:pt idx="7">
                  <c:v>1373.0</c:v>
                </c:pt>
                <c:pt idx="8">
                  <c:v>1575.0</c:v>
                </c:pt>
                <c:pt idx="9">
                  <c:v>1766.0</c:v>
                </c:pt>
                <c:pt idx="10">
                  <c:v>2023.0</c:v>
                </c:pt>
                <c:pt idx="11">
                  <c:v>2232.0</c:v>
                </c:pt>
                <c:pt idx="12">
                  <c:v>2495.0</c:v>
                </c:pt>
                <c:pt idx="13">
                  <c:v>2728.0</c:v>
                </c:pt>
                <c:pt idx="14">
                  <c:v>2956.0</c:v>
                </c:pt>
                <c:pt idx="15">
                  <c:v>3186.0</c:v>
                </c:pt>
                <c:pt idx="16">
                  <c:v>3425.0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0"/>
        <c:overlap val="20"/>
        <c:axId val="-2105853232"/>
        <c:axId val="-2105911536"/>
      </c:barChart>
      <c:dateAx>
        <c:axId val="-21058532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Gill Sans MT" charset="0"/>
                    <a:ea typeface="Gill Sans MT" charset="0"/>
                    <a:cs typeface="Gill Sans MT" charset="0"/>
                  </a:defRPr>
                </a:pPr>
                <a:r>
                  <a:rPr lang="en-US"/>
                  <a:t>Years</a:t>
                </a:r>
              </a:p>
            </c:rich>
          </c:tx>
          <c:layout>
            <c:manualLayout>
              <c:xMode val="edge"/>
              <c:yMode val="edge"/>
              <c:x val="0.518879643162854"/>
              <c:y val="0.93982861530172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defRPr>
              </a:pPr>
              <a:endParaRPr lang="en-US"/>
            </a:p>
          </c:txPr>
        </c:title>
        <c:numFmt formatCode="@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pPr>
            <a:endParaRPr lang="en-US"/>
          </a:p>
        </c:txPr>
        <c:crossAx val="-2105911536"/>
        <c:crosses val="autoZero"/>
        <c:auto val="0"/>
        <c:lblOffset val="100"/>
        <c:baseTimeUnit val="days"/>
      </c:dateAx>
      <c:valAx>
        <c:axId val="-210591153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pPr>
            <a:endParaRPr lang="en-US"/>
          </a:p>
        </c:txPr>
        <c:crossAx val="-2105853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19050">
      <a:solidFill>
        <a:schemeClr val="bg1">
          <a:lumMod val="75000"/>
        </a:schemeClr>
      </a:solidFill>
    </a:ln>
    <a:effectLst/>
  </c:spPr>
  <c:txPr>
    <a:bodyPr/>
    <a:lstStyle/>
    <a:p>
      <a:pPr>
        <a:defRPr sz="1200">
          <a:solidFill>
            <a:schemeClr val="bg1"/>
          </a:solidFill>
          <a:latin typeface="Gill Sans MT" charset="0"/>
          <a:ea typeface="Gill Sans MT" charset="0"/>
          <a:cs typeface="Gill Sans MT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32941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32941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fld id="{9ED969BC-D0E7-4BE4-8D59-EDF1FF51A9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192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1.png>
</file>

<file path=ppt/media/image12.jpg>
</file>

<file path=ppt/media/image12.png>
</file>

<file path=ppt/media/image13.jpg>
</file>

<file path=ppt/media/image14.jpg>
</file>

<file path=ppt/media/image15.jpg>
</file>

<file path=ppt/media/image2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5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5232941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4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67025" y="527050"/>
            <a:ext cx="3502025" cy="2627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7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29804" y="3330482"/>
            <a:ext cx="6776468" cy="3153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8438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9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32941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fld id="{E7DD9321-EF23-4D4F-8E26-34363D8AFB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9943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897632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7584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Traditional software do not have these features but we must consider them when testing</a:t>
            </a:r>
            <a:r>
              <a:rPr lang="en-US" baseline="0" dirty="0" smtClean="0"/>
              <a:t> web apps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763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 features =&gt;</a:t>
            </a:r>
            <a:r>
              <a:rPr lang="en-US" baseline="0" dirty="0" smtClean="0"/>
              <a:t> new faults</a:t>
            </a:r>
          </a:p>
          <a:p>
            <a:r>
              <a:rPr lang="en-US" baseline="0" dirty="0" smtClean="0"/>
              <a:t>Little knowledge for how to test web apps</a:t>
            </a:r>
          </a:p>
          <a:p>
            <a:r>
              <a:rPr lang="en-US" baseline="0" dirty="0" smtClean="0"/>
              <a:t>Quality testing is very rare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Traditional software testing techniques are insufficient for testing web apps due to the new features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845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37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  <a:buFont typeface="Arial"/>
              <a:buNone/>
            </a:pPr>
            <a:endParaRPr lang="en-US" sz="1200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10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93688" indent="-293688">
              <a:spcBef>
                <a:spcPts val="700"/>
              </a:spcBef>
              <a:buClr>
                <a:schemeClr val="bg1"/>
              </a:buClr>
            </a:pPr>
            <a:endParaRPr lang="is-IS" sz="1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74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8312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9971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285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614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auto">
              <a:lnSpc>
                <a:spcPct val="130000"/>
              </a:lnSpc>
              <a:buFont typeface="Arial"/>
              <a:buNone/>
            </a:pPr>
            <a:r>
              <a:rPr lang="en-US" sz="1200" b="0" dirty="0" smtClean="0"/>
              <a:t>Goals of mutation operators:</a:t>
            </a:r>
          </a:p>
          <a:p>
            <a:pPr marL="171450" indent="-171450" fontAlgn="auto">
              <a:lnSpc>
                <a:spcPct val="130000"/>
              </a:lnSpc>
              <a:buFontTx/>
              <a:buChar char="-"/>
            </a:pPr>
            <a:r>
              <a:rPr lang="en-US" sz="1200" b="0" dirty="0" smtClean="0"/>
              <a:t>Mimic</a:t>
            </a:r>
            <a:r>
              <a:rPr lang="en-US" sz="1200" b="0" baseline="0" dirty="0" smtClean="0"/>
              <a:t> typical programmer mistakes, thus trying to ensure that the tests can detect those mistakes</a:t>
            </a:r>
          </a:p>
          <a:p>
            <a:pPr marL="171450" indent="-171450" fontAlgn="auto">
              <a:lnSpc>
                <a:spcPct val="130000"/>
              </a:lnSpc>
              <a:buFontTx/>
              <a:buChar char="-"/>
            </a:pPr>
            <a:r>
              <a:rPr lang="en-US" sz="1200" b="0" baseline="0" dirty="0" smtClean="0"/>
              <a:t>Force the testers to create tests that have been found to effectively test software</a:t>
            </a:r>
          </a:p>
          <a:p>
            <a:pPr marL="171450" indent="-171450" fontAlgn="auto">
              <a:lnSpc>
                <a:spcPct val="130000"/>
              </a:lnSpc>
              <a:buFontTx/>
              <a:buChar char="-"/>
            </a:pPr>
            <a:endParaRPr lang="en-US" sz="1200" b="0" baseline="0" dirty="0" smtClean="0"/>
          </a:p>
          <a:p>
            <a:pPr marL="0" indent="0" fontAlgn="auto">
              <a:lnSpc>
                <a:spcPct val="130000"/>
              </a:lnSpc>
              <a:buFontTx/>
              <a:buNone/>
            </a:pPr>
            <a:r>
              <a:rPr lang="en-US" sz="1200" b="0" baseline="0" dirty="0" smtClean="0"/>
              <a:t>Uses of mutation testing</a:t>
            </a:r>
          </a:p>
          <a:p>
            <a:pPr marL="171450" indent="-171450" fontAlgn="auto">
              <a:lnSpc>
                <a:spcPct val="130000"/>
              </a:lnSpc>
              <a:buFontTx/>
              <a:buChar char="-"/>
            </a:pPr>
            <a:r>
              <a:rPr lang="en-US" sz="1200" b="0" baseline="0" dirty="0" smtClean="0"/>
              <a:t>Help generate tests</a:t>
            </a:r>
          </a:p>
          <a:p>
            <a:pPr marL="171450" indent="-171450" fontAlgn="auto">
              <a:lnSpc>
                <a:spcPct val="130000"/>
              </a:lnSpc>
              <a:buFontTx/>
              <a:buChar char="-"/>
            </a:pPr>
            <a:r>
              <a:rPr lang="en-US" sz="1200" b="0" baseline="0" dirty="0" smtClean="0"/>
              <a:t>Evaluate how good exiting tests (or criteria) 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903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3469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854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237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452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81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290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52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10000"/>
              </a:lnSpc>
              <a:buFont typeface="Arial" charset="0"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876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203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59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28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8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jpg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09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88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9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88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59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518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449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290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361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9444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91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312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74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8523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468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60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7044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10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74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517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685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512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357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517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373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779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134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587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966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309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873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7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906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94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381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174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015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46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77952"/>
            <a:ext cx="7063740" cy="404164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600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4495800"/>
            <a:ext cx="7063740" cy="1691640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152400" y="6455811"/>
            <a:ext cx="1904999" cy="273844"/>
          </a:xfrm>
          <a:prstGeom prst="rect">
            <a:avLst/>
          </a:prstGeom>
        </p:spPr>
        <p:txBody>
          <a:bodyPr/>
          <a:lstStyle>
            <a:lvl1pPr algn="l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24200" y="6455811"/>
            <a:ext cx="3581400" cy="273844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77200" y="6455811"/>
            <a:ext cx="685800" cy="3863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solidFill>
                  <a:schemeClr val="accent5">
                    <a:lumMod val="40000"/>
                    <a:lumOff val="60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>
              <a:defRPr/>
            </a:pPr>
            <a:fld id="{313F0136-1ADC-465D-9B90-C4B23ACD248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09600" y="3200400"/>
            <a:ext cx="7924800" cy="0"/>
          </a:xfrm>
          <a:prstGeom prst="line">
            <a:avLst/>
          </a:prstGeom>
          <a:ln w="38100">
            <a:solidFill>
              <a:srgbClr val="FF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623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 anchor="ctr">
            <a:noAutofit/>
          </a:bodyPr>
          <a:lstStyle>
            <a:lvl1pPr algn="ctr">
              <a:defRPr sz="4000" b="1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7955280" cy="5113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28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>
              <a:lnSpc>
                <a:spcPct val="100000"/>
              </a:lnSpc>
              <a:buClr>
                <a:schemeClr val="bg1"/>
              </a:buClr>
              <a:defRPr sz="24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72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762060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539" y="365760"/>
            <a:ext cx="7269480" cy="1325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4539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2995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24200" y="6455811"/>
            <a:ext cx="3581400" cy="273844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77200" y="6248400"/>
            <a:ext cx="685800" cy="5937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>
              <a:defRPr/>
            </a:pPr>
            <a:fld id="{313F0136-1ADC-465D-9B90-C4B23ACD248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4312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18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764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4348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858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40398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5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6296474-364D-4E26-AA0C-354464955EB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832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0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B52EE84-6360-4B12-B1B1-48D5AB00A8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7961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164CEE9-8946-4111-8F4D-0E794C699F2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3768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381000"/>
            <a:ext cx="1857375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381000"/>
            <a:ext cx="5800725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7F248C6-A948-49B1-AFED-B83994B9E50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0770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87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88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79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71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900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97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86A18-3CA3-3644-949E-A3B3F7CF49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30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24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0" y="914400"/>
            <a:ext cx="9144000" cy="0"/>
          </a:xfrm>
          <a:prstGeom prst="line">
            <a:avLst/>
          </a:prstGeom>
          <a:noFill/>
          <a:ln w="57150">
            <a:solidFill>
              <a:srgbClr val="FF4C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Footer Placeholder 8"/>
          <p:cNvSpPr txBox="1">
            <a:spLocks/>
          </p:cNvSpPr>
          <p:nvPr userDrawn="1"/>
        </p:nvSpPr>
        <p:spPr>
          <a:xfrm>
            <a:off x="76200" y="6584156"/>
            <a:ext cx="10668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de-DE" dirty="0" smtClean="0">
                <a:latin typeface="Gill Sans MT" charset="0"/>
                <a:ea typeface="Gill Sans MT" charset="0"/>
                <a:cs typeface="Gill Sans MT" charset="0"/>
              </a:rPr>
              <a:t>Fall 2017</a:t>
            </a: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2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313F0136-1ADC-465D-9B90-C4B23ACD248C}" type="slidenum">
              <a:rPr lang="en-US" sz="1200" b="0" smtClean="0">
                <a:latin typeface="Gill Sans MT" charset="0"/>
                <a:ea typeface="Gill Sans MT" charset="0"/>
                <a:cs typeface="Gill Sans MT" charset="0"/>
              </a:rPr>
              <a:pPr algn="ctr">
                <a:defRPr/>
              </a:pPr>
              <a:t>‹#›</a:t>
            </a:fld>
            <a:endParaRPr lang="en-US" sz="1200" b="0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9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de-DE" dirty="0" smtClean="0">
                <a:latin typeface="Gill Sans MT" charset="0"/>
                <a:ea typeface="Gill Sans MT" charset="0"/>
                <a:cs typeface="Gill Sans MT" charset="0"/>
              </a:rPr>
              <a:t>University</a:t>
            </a:r>
            <a:r>
              <a:rPr lang="de-DE" baseline="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baseline="0" dirty="0" err="1" smtClean="0">
                <a:latin typeface="Gill Sans MT" charset="0"/>
                <a:ea typeface="Gill Sans MT" charset="0"/>
                <a:cs typeface="Gill Sans MT" charset="0"/>
              </a:rPr>
              <a:t>of</a:t>
            </a:r>
            <a:r>
              <a:rPr lang="de-DE" baseline="0" dirty="0" smtClean="0">
                <a:latin typeface="Gill Sans MT" charset="0"/>
                <a:ea typeface="Gill Sans MT" charset="0"/>
                <a:cs typeface="Gill Sans MT" charset="0"/>
              </a:rPr>
              <a:t>  Virginia</a:t>
            </a: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829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1.jpg"/><Relationship Id="rId6" Type="http://schemas.openxmlformats.org/officeDocument/2006/relationships/image" Target="../media/image12.jpg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5.jpg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5.jpg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4.xml"/><Relationship Id="rId3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4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5862" y="685800"/>
            <a:ext cx="9144000" cy="4648200"/>
          </a:xfrm>
          <a:noFill/>
          <a:ln>
            <a:noFill/>
          </a:ln>
        </p:spPr>
        <p:txBody>
          <a:bodyPr anchor="ctr">
            <a:norm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5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Mutation </a:t>
            </a:r>
            <a:r>
              <a:rPr lang="en-US" sz="5000" b="1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Testing for</a:t>
            </a:r>
            <a:br>
              <a:rPr lang="en-US" sz="5000" b="1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5000" b="1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Web Applications</a:t>
            </a:r>
            <a:r>
              <a:rPr lang="en-US" sz="2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/>
            </a:r>
            <a:br>
              <a:rPr lang="en-US" sz="2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3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/>
            </a:r>
            <a:br>
              <a:rPr lang="en-US" sz="3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4000" b="1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CS 4501 / 6501 </a:t>
            </a:r>
            <a:br>
              <a:rPr lang="en-US" sz="4000" b="1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4000" b="1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Software Testing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76550" y="-131445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15875" indent="0" fontAlgn="auto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0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60"/>
    </mc:Choice>
    <mc:Fallback xmlns="">
      <p:transition spd="slow" advTm="1796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4000" cy="762000"/>
          </a:xfrm>
        </p:spPr>
        <p:txBody>
          <a:bodyPr>
            <a:noAutofit/>
          </a:bodyPr>
          <a:lstStyle/>
          <a:p>
            <a:r>
              <a:rPr lang="en-US" sz="3800" b="1" dirty="0" smtClean="0"/>
              <a:t>Challenges in Testing Web Apps</a:t>
            </a:r>
            <a:endParaRPr lang="en-US" sz="3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320" y="1066800"/>
            <a:ext cx="7955280" cy="5113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ill Sans MT" charset="0"/>
                <a:ea typeface="Gill Sans MT" charset="0"/>
                <a:cs typeface="Gill Sans MT" charset="0"/>
              </a:rPr>
              <a:t>User’s ability to control web apps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ill Sans MT" charset="0"/>
                <a:ea typeface="Gill Sans MT" charset="0"/>
                <a:cs typeface="Gill Sans MT" charset="0"/>
              </a:rPr>
              <a:t>Identifying web resources with URLs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ill Sans MT" charset="0"/>
                <a:ea typeface="Gill Sans MT" charset="0"/>
                <a:cs typeface="Gill Sans MT" charset="0"/>
              </a:rPr>
              <a:t>Communication depending on HTTP requests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ill Sans MT" charset="0"/>
                <a:ea typeface="Gill Sans MT" charset="0"/>
                <a:cs typeface="Gill Sans MT" charset="0"/>
              </a:rPr>
              <a:t>Communication via data exchanges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ill Sans MT" charset="0"/>
                <a:ea typeface="Gill Sans MT" charset="0"/>
                <a:cs typeface="Gill Sans MT" charset="0"/>
              </a:rPr>
              <a:t>Novel control connections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ill Sans MT" charset="0"/>
                <a:ea typeface="Gill Sans MT" charset="0"/>
                <a:cs typeface="Gill Sans MT" charset="0"/>
              </a:rPr>
              <a:t>Server-side state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ill Sans MT" charset="0"/>
                <a:ea typeface="Gill Sans MT" charset="0"/>
                <a:cs typeface="Gill Sans MT" charset="0"/>
              </a:rPr>
              <a:t>Client-side state management</a:t>
            </a:r>
          </a:p>
          <a:p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4" name="Oval 3"/>
          <p:cNvSpPr/>
          <p:nvPr/>
        </p:nvSpPr>
        <p:spPr bwMode="auto">
          <a:xfrm>
            <a:off x="457200" y="1054100"/>
            <a:ext cx="6248400" cy="609600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457200" y="4216400"/>
            <a:ext cx="6248400" cy="609600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794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16"/>
    </mc:Choice>
    <mc:Fallback xmlns="">
      <p:transition spd="slow" advTm="22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" y="800750"/>
            <a:ext cx="6638544" cy="59801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763000" cy="724550"/>
          </a:xfrm>
        </p:spPr>
        <p:txBody>
          <a:bodyPr>
            <a:noAutofit/>
          </a:bodyPr>
          <a:lstStyle/>
          <a:p>
            <a:r>
              <a:rPr lang="en-US" sz="3400" b="1" dirty="0" err="1" smtClean="0">
                <a:latin typeface="Gill Sans MT" charset="0"/>
                <a:ea typeface="Gill Sans MT" charset="0"/>
                <a:cs typeface="Gill Sans MT" charset="0"/>
              </a:rPr>
              <a:t>Ch</a:t>
            </a:r>
            <a:r>
              <a:rPr lang="en-US" sz="3400" b="1" dirty="0" smtClean="0">
                <a:latin typeface="Gill Sans MT" charset="0"/>
                <a:ea typeface="Gill Sans MT" charset="0"/>
                <a:cs typeface="Gill Sans MT" charset="0"/>
              </a:rPr>
              <a:t> #1 – User’s Ability to Control Web Apps</a:t>
            </a:r>
            <a:endParaRPr lang="en-US" sz="3400" b="1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45720" y="1066800"/>
            <a:ext cx="381000" cy="381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219200" y="2514600"/>
            <a:ext cx="4876800" cy="19812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032" y="800750"/>
            <a:ext cx="6906768" cy="5980176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3429000" y="2667000"/>
            <a:ext cx="4876800" cy="19812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0" y="2819400"/>
            <a:ext cx="3352800" cy="1752600"/>
          </a:xfr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700"/>
              </a:spcBef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Potential faults:  </a:t>
            </a:r>
          </a:p>
          <a:p>
            <a:pPr marL="0" indent="0">
              <a:spcBef>
                <a:spcPts val="700"/>
              </a:spcBef>
              <a:buNone/>
            </a:pPr>
            <a:r>
              <a:rPr lang="en-US" sz="2400" dirty="0" smtClean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  unintended transitions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  (such as breaking the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 flow of execution)</a:t>
            </a:r>
            <a:endParaRPr lang="en-US" sz="2400" dirty="0">
              <a:solidFill>
                <a:schemeClr val="tx1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41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12" grpId="0" animBg="1"/>
      <p:bldP spid="13" grpId="0" animBg="1"/>
      <p:bldP spid="3" grpId="0" build="allAtOnce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1331868" y="2286000"/>
            <a:ext cx="3403606" cy="3758097"/>
            <a:chOff x="751450" y="1457719"/>
            <a:chExt cx="3984026" cy="4389120"/>
          </a:xfrm>
          <a:solidFill>
            <a:schemeClr val="bg1">
              <a:lumMod val="65000"/>
              <a:lumOff val="35000"/>
            </a:schemeClr>
          </a:solidFill>
        </p:grpSpPr>
        <p:sp>
          <p:nvSpPr>
            <p:cNvPr id="55" name="Rectangle 54"/>
            <p:cNvSpPr/>
            <p:nvPr/>
          </p:nvSpPr>
          <p:spPr>
            <a:xfrm>
              <a:off x="751450" y="1457719"/>
              <a:ext cx="3984026" cy="4389120"/>
            </a:xfrm>
            <a:prstGeom prst="rect">
              <a:avLst/>
            </a:prstGeom>
            <a:solidFill>
              <a:srgbClr val="000099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0">
                <a:solidFill>
                  <a:schemeClr val="bg1"/>
                </a:solidFill>
                <a:latin typeface="Apple Braille" charset="0"/>
                <a:ea typeface="Apple Braille" charset="0"/>
                <a:cs typeface="Apple Braille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804420" y="5443857"/>
              <a:ext cx="1599038" cy="35945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0" dirty="0" smtClean="0">
                  <a:solidFill>
                    <a:srgbClr val="FFFF00"/>
                  </a:solidFill>
                  <a:latin typeface="Courier" charset="0"/>
                  <a:ea typeface="Courier" charset="0"/>
                  <a:cs typeface="Courier" charset="0"/>
                </a:rPr>
                <a:t>application</a:t>
              </a:r>
              <a:endParaRPr lang="en-US" sz="1400" b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1501925" y="2394274"/>
            <a:ext cx="2973154" cy="2733683"/>
            <a:chOff x="950509" y="1584173"/>
            <a:chExt cx="3480167" cy="3192696"/>
          </a:xfrm>
        </p:grpSpPr>
        <p:sp>
          <p:nvSpPr>
            <p:cNvPr id="58" name="Rectangle 57"/>
            <p:cNvSpPr/>
            <p:nvPr/>
          </p:nvSpPr>
          <p:spPr>
            <a:xfrm>
              <a:off x="982163" y="1584173"/>
              <a:ext cx="3448513" cy="3192696"/>
            </a:xfrm>
            <a:prstGeom prst="rect">
              <a:avLst/>
            </a:prstGeom>
            <a:solidFill>
              <a:srgbClr val="006633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0">
                <a:latin typeface="Apple Braille" charset="0"/>
                <a:ea typeface="Apple Braille" charset="0"/>
                <a:cs typeface="Apple Braille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950509" y="4399332"/>
              <a:ext cx="1096172" cy="3594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0" dirty="0" smtClean="0">
                  <a:solidFill>
                    <a:srgbClr val="FFFF00"/>
                  </a:solidFill>
                  <a:latin typeface="Courier" charset="0"/>
                  <a:ea typeface="Courier" charset="0"/>
                  <a:cs typeface="Courier" charset="0"/>
                </a:rPr>
                <a:t>session</a:t>
              </a:r>
              <a:endParaRPr lang="en-US" sz="1400" b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730526" y="3676005"/>
            <a:ext cx="2497077" cy="1128789"/>
            <a:chOff x="1218092" y="3141592"/>
            <a:chExt cx="2922903" cy="1318324"/>
          </a:xfrm>
        </p:grpSpPr>
        <p:sp>
          <p:nvSpPr>
            <p:cNvPr id="61" name="Rectangle 60"/>
            <p:cNvSpPr/>
            <p:nvPr/>
          </p:nvSpPr>
          <p:spPr>
            <a:xfrm>
              <a:off x="1225912" y="3207188"/>
              <a:ext cx="2915083" cy="1252728"/>
            </a:xfrm>
            <a:prstGeom prst="rect">
              <a:avLst/>
            </a:prstGeom>
            <a:solidFill>
              <a:srgbClr val="0D0D0D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0">
                <a:solidFill>
                  <a:srgbClr val="FFFFFF"/>
                </a:solidFill>
                <a:latin typeface="Apple Braille" charset="0"/>
                <a:ea typeface="Apple Braille" charset="0"/>
                <a:cs typeface="Apple Braille" charset="0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218092" y="3141592"/>
              <a:ext cx="1096172" cy="3594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0" dirty="0" smtClean="0">
                  <a:solidFill>
                    <a:srgbClr val="FFFF00"/>
                  </a:solidFill>
                  <a:latin typeface="Courier" charset="0"/>
                  <a:ea typeface="Courier" charset="0"/>
                  <a:cs typeface="Courier" charset="0"/>
                </a:rPr>
                <a:t>request</a:t>
              </a:r>
              <a:endParaRPr lang="en-US" sz="1400" b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sp>
        <p:nvSpPr>
          <p:cNvPr id="63" name="Folded Corner 62"/>
          <p:cNvSpPr/>
          <p:nvPr/>
        </p:nvSpPr>
        <p:spPr>
          <a:xfrm>
            <a:off x="1963105" y="4081493"/>
            <a:ext cx="545204" cy="626350"/>
          </a:xfrm>
          <a:prstGeom prst="foldedCorner">
            <a:avLst/>
          </a:prstGeom>
          <a:noFill/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0">
              <a:latin typeface="Apple Braille" charset="0"/>
              <a:ea typeface="Apple Braille" charset="0"/>
              <a:cs typeface="Apple Braille" charset="0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2508309" y="4067707"/>
            <a:ext cx="1035569" cy="338554"/>
            <a:chOff x="2128511" y="3583951"/>
            <a:chExt cx="1212165" cy="395401"/>
          </a:xfrm>
        </p:grpSpPr>
        <p:sp>
          <p:nvSpPr>
            <p:cNvPr id="65" name="TextBox 64"/>
            <p:cNvSpPr txBox="1"/>
            <p:nvPr/>
          </p:nvSpPr>
          <p:spPr>
            <a:xfrm>
              <a:off x="2229459" y="3583951"/>
              <a:ext cx="989220" cy="3954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0" dirty="0" smtClean="0">
                  <a:solidFill>
                    <a:srgbClr val="FFFFFF"/>
                  </a:solidFill>
                  <a:latin typeface="Gill Sans MT" charset="0"/>
                  <a:ea typeface="Gill Sans MT" charset="0"/>
                  <a:cs typeface="Gill Sans MT" charset="0"/>
                </a:rPr>
                <a:t>forward</a:t>
              </a:r>
              <a:endParaRPr lang="en-US" sz="1600" b="0" dirty="0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cxnSp>
          <p:nvCxnSpPr>
            <p:cNvPr id="66" name="Straight Arrow Connector 65"/>
            <p:cNvCxnSpPr>
              <a:stCxn id="63" idx="3"/>
              <a:endCxn id="68" idx="1"/>
            </p:cNvCxnSpPr>
            <p:nvPr/>
          </p:nvCxnSpPr>
          <p:spPr>
            <a:xfrm>
              <a:off x="2128511" y="3965812"/>
              <a:ext cx="1212165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>
            <a:off x="3509955" y="4081493"/>
            <a:ext cx="614271" cy="626350"/>
            <a:chOff x="3300969" y="3600048"/>
            <a:chExt cx="719023" cy="731520"/>
          </a:xfrm>
        </p:grpSpPr>
        <p:sp>
          <p:nvSpPr>
            <p:cNvPr id="68" name="Folded Corner 67"/>
            <p:cNvSpPr/>
            <p:nvPr/>
          </p:nvSpPr>
          <p:spPr>
            <a:xfrm>
              <a:off x="3340677" y="3600048"/>
              <a:ext cx="638178" cy="731520"/>
            </a:xfrm>
            <a:prstGeom prst="foldedCorner">
              <a:avLst/>
            </a:prstGeom>
            <a:noFill/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0">
                <a:solidFill>
                  <a:srgbClr val="FFFFFF"/>
                </a:solidFill>
                <a:latin typeface="Apple Braille" charset="0"/>
                <a:ea typeface="Apple Braille" charset="0"/>
                <a:cs typeface="Apple Braille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300969" y="3756383"/>
              <a:ext cx="719023" cy="3594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0" dirty="0" smtClean="0">
                  <a:solidFill>
                    <a:srgbClr val="FFFF00"/>
                  </a:solidFill>
                  <a:latin typeface="Courier" charset="0"/>
                  <a:ea typeface="Courier" charset="0"/>
                  <a:cs typeface="Courier" charset="0"/>
                </a:rPr>
                <a:t>page</a:t>
              </a:r>
              <a:endParaRPr lang="en-US" sz="1400" b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3548904" y="5281588"/>
            <a:ext cx="614271" cy="626350"/>
            <a:chOff x="3301199" y="5031887"/>
            <a:chExt cx="719023" cy="731520"/>
          </a:xfrm>
        </p:grpSpPr>
        <p:sp>
          <p:nvSpPr>
            <p:cNvPr id="71" name="Folded Corner 70"/>
            <p:cNvSpPr/>
            <p:nvPr/>
          </p:nvSpPr>
          <p:spPr>
            <a:xfrm>
              <a:off x="3326292" y="5031887"/>
              <a:ext cx="638178" cy="731520"/>
            </a:xfrm>
            <a:prstGeom prst="foldedCorner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0">
                <a:solidFill>
                  <a:srgbClr val="FFFFFF"/>
                </a:solidFill>
                <a:latin typeface="Apple Braille" charset="0"/>
                <a:ea typeface="Apple Braille" charset="0"/>
                <a:cs typeface="Apple Braille" charset="0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301199" y="5161996"/>
              <a:ext cx="719023" cy="35945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0" dirty="0" smtClean="0">
                  <a:solidFill>
                    <a:srgbClr val="FFFF00"/>
                  </a:solidFill>
                  <a:latin typeface="Courier" charset="0"/>
                  <a:ea typeface="Courier" charset="0"/>
                  <a:cs typeface="Courier" charset="0"/>
                </a:rPr>
                <a:t>page</a:t>
              </a:r>
              <a:endParaRPr lang="en-US" sz="1400" b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1730526" y="2487230"/>
            <a:ext cx="2497077" cy="1128789"/>
            <a:chOff x="1218092" y="1692738"/>
            <a:chExt cx="2922903" cy="1318324"/>
          </a:xfrm>
        </p:grpSpPr>
        <p:sp>
          <p:nvSpPr>
            <p:cNvPr id="74" name="Rectangle 73"/>
            <p:cNvSpPr/>
            <p:nvPr/>
          </p:nvSpPr>
          <p:spPr>
            <a:xfrm>
              <a:off x="1225912" y="1758334"/>
              <a:ext cx="2915083" cy="1252728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0">
                <a:solidFill>
                  <a:schemeClr val="bg1"/>
                </a:solidFill>
                <a:latin typeface="Apple Braille" charset="0"/>
                <a:ea typeface="Apple Braille" charset="0"/>
                <a:cs typeface="Apple Braille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218092" y="1692738"/>
              <a:ext cx="1096172" cy="3594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0" dirty="0" smtClean="0">
                  <a:solidFill>
                    <a:srgbClr val="FFFF00"/>
                  </a:solidFill>
                  <a:latin typeface="Courier" charset="0"/>
                  <a:ea typeface="Courier" charset="0"/>
                  <a:cs typeface="Courier" charset="0"/>
                </a:rPr>
                <a:t>request</a:t>
              </a:r>
              <a:endParaRPr lang="en-US" sz="1400" b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2456640" y="2865987"/>
            <a:ext cx="1074321" cy="338554"/>
            <a:chOff x="2068031" y="2135094"/>
            <a:chExt cx="1257526" cy="395401"/>
          </a:xfrm>
        </p:grpSpPr>
        <p:sp>
          <p:nvSpPr>
            <p:cNvPr id="77" name="TextBox 76"/>
            <p:cNvSpPr txBox="1"/>
            <p:nvPr/>
          </p:nvSpPr>
          <p:spPr>
            <a:xfrm>
              <a:off x="2229459" y="2135094"/>
              <a:ext cx="989220" cy="3954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forward</a:t>
              </a:r>
              <a:endParaRPr lang="en-US" sz="1600" b="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cxnSp>
          <p:nvCxnSpPr>
            <p:cNvPr id="78" name="Straight Arrow Connector 77"/>
            <p:cNvCxnSpPr>
              <a:stCxn id="91" idx="3"/>
              <a:endCxn id="80" idx="1"/>
            </p:cNvCxnSpPr>
            <p:nvPr/>
          </p:nvCxnSpPr>
          <p:spPr>
            <a:xfrm>
              <a:off x="2068031" y="2516959"/>
              <a:ext cx="1257526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/>
          <p:cNvGrpSpPr/>
          <p:nvPr/>
        </p:nvGrpSpPr>
        <p:grpSpPr>
          <a:xfrm>
            <a:off x="3497038" y="2879774"/>
            <a:ext cx="614271" cy="626350"/>
            <a:chOff x="3195129" y="2151194"/>
            <a:chExt cx="719023" cy="731520"/>
          </a:xfrm>
        </p:grpSpPr>
        <p:sp>
          <p:nvSpPr>
            <p:cNvPr id="80" name="Folded Corner 79"/>
            <p:cNvSpPr/>
            <p:nvPr/>
          </p:nvSpPr>
          <p:spPr>
            <a:xfrm>
              <a:off x="3234837" y="2151194"/>
              <a:ext cx="638178" cy="731520"/>
            </a:xfrm>
            <a:prstGeom prst="foldedCorner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0">
                <a:solidFill>
                  <a:schemeClr val="bg1"/>
                </a:solidFill>
                <a:latin typeface="Apple Braille" charset="0"/>
                <a:ea typeface="Apple Braille" charset="0"/>
                <a:cs typeface="Apple Braille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195129" y="2307529"/>
              <a:ext cx="719023" cy="3594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0" dirty="0" smtClean="0">
                  <a:solidFill>
                    <a:srgbClr val="FFFF00"/>
                  </a:solidFill>
                  <a:latin typeface="Courier" charset="0"/>
                  <a:ea typeface="Courier" charset="0"/>
                  <a:cs typeface="Courier" charset="0"/>
                </a:rPr>
                <a:t>page</a:t>
              </a:r>
              <a:endParaRPr lang="en-US" sz="1400" b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</a:endParaRPr>
            </a:p>
          </p:txBody>
        </p:sp>
      </p:grpSp>
      <p:sp>
        <p:nvSpPr>
          <p:cNvPr id="91" name="Folded Corner 90"/>
          <p:cNvSpPr/>
          <p:nvPr/>
        </p:nvSpPr>
        <p:spPr>
          <a:xfrm>
            <a:off x="1911436" y="2879774"/>
            <a:ext cx="545204" cy="626350"/>
          </a:xfrm>
          <a:prstGeom prst="foldedCorner">
            <a:avLst/>
          </a:prstGeom>
          <a:noFill/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0">
              <a:solidFill>
                <a:schemeClr val="bg1"/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09602"/>
            <a:ext cx="8839200" cy="804798"/>
          </a:xfrm>
        </p:spPr>
        <p:txBody>
          <a:bodyPr>
            <a:noAutofit/>
          </a:bodyPr>
          <a:lstStyle/>
          <a:p>
            <a:r>
              <a:rPr lang="en-US" sz="3600" b="1" dirty="0" err="1" smtClean="0">
                <a:latin typeface="Gill Sans MT" charset="0"/>
                <a:ea typeface="Gill Sans MT" charset="0"/>
                <a:cs typeface="Gill Sans MT" charset="0"/>
              </a:rPr>
              <a:t>Ch</a:t>
            </a:r>
            <a:r>
              <a:rPr lang="en-US" sz="3600" b="1" dirty="0" smtClean="0">
                <a:latin typeface="Gill Sans MT" charset="0"/>
                <a:ea typeface="Gill Sans MT" charset="0"/>
                <a:cs typeface="Gill Sans MT" charset="0"/>
              </a:rPr>
              <a:t> #6 – Server-side State Management</a:t>
            </a:r>
            <a:endParaRPr lang="en-US" sz="3600" b="1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50" name="Content Placeholder 2"/>
          <p:cNvSpPr>
            <a:spLocks noGrp="1"/>
          </p:cNvSpPr>
          <p:nvPr>
            <p:ph idx="1"/>
          </p:nvPr>
        </p:nvSpPr>
        <p:spPr>
          <a:xfrm>
            <a:off x="271971" y="990600"/>
            <a:ext cx="8229600" cy="1235414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Potential faults</a:t>
            </a:r>
            <a:r>
              <a:rPr lang="en-US" sz="2400" dirty="0">
                <a:latin typeface="Gill Sans MT" charset="0"/>
                <a:ea typeface="Gill Sans MT" charset="0"/>
                <a:cs typeface="Gill Sans MT" charset="0"/>
              </a:rPr>
              <a:t>: </a:t>
            </a:r>
            <a:r>
              <a:rPr lang="en-US" sz="2400" dirty="0" smtClean="0">
                <a:latin typeface="Gill Sans MT" charset="0"/>
                <a:ea typeface="Gill Sans MT" charset="0"/>
                <a:cs typeface="Gill Sans MT" charset="0"/>
              </a:rPr>
              <a:t>inappropriate scope setting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latin typeface="Gill Sans MT" charset="0"/>
                <a:ea typeface="Gill Sans MT" charset="0"/>
                <a:cs typeface="Gill Sans MT" charset="0"/>
              </a:rPr>
              <a:t>		 inappropriate session object initialization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latin typeface="Gill Sans MT" charset="0"/>
                <a:ea typeface="Gill Sans MT" charset="0"/>
                <a:cs typeface="Gill Sans MT" charset="0"/>
              </a:rPr>
              <a:t>		 omitting necessary session info</a:t>
            </a:r>
            <a:endParaRPr lang="en-US" sz="2400" dirty="0">
              <a:latin typeface="Gill Sans MT" charset="0"/>
              <a:ea typeface="Gill Sans MT" charset="0"/>
              <a:cs typeface="Gill Sans MT" charset="0"/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4140995" y="3369818"/>
            <a:ext cx="2232227" cy="770474"/>
            <a:chOff x="4080515" y="3308621"/>
            <a:chExt cx="2232227" cy="770474"/>
          </a:xfrm>
        </p:grpSpPr>
        <p:cxnSp>
          <p:nvCxnSpPr>
            <p:cNvPr id="83" name="Straight Arrow Connector 82"/>
            <p:cNvCxnSpPr>
              <a:endCxn id="53" idx="1"/>
            </p:cNvCxnSpPr>
            <p:nvPr/>
          </p:nvCxnSpPr>
          <p:spPr>
            <a:xfrm flipV="1">
              <a:off x="4080515" y="3308621"/>
              <a:ext cx="2232227" cy="770474"/>
            </a:xfrm>
            <a:prstGeom prst="straightConnector1">
              <a:avLst/>
            </a:prstGeom>
            <a:ln w="28575">
              <a:solidFill>
                <a:srgbClr val="FFFFFF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/>
            <p:cNvSpPr txBox="1"/>
            <p:nvPr/>
          </p:nvSpPr>
          <p:spPr>
            <a:xfrm rot="20424811">
              <a:off x="5087280" y="3572636"/>
              <a:ext cx="8258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request</a:t>
              </a:r>
              <a:endParaRPr lang="en-US" sz="1600" b="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4107815" y="2849397"/>
            <a:ext cx="2265407" cy="520421"/>
            <a:chOff x="2402833" y="3893213"/>
            <a:chExt cx="2753579" cy="520421"/>
          </a:xfrm>
        </p:grpSpPr>
        <p:sp>
          <p:nvSpPr>
            <p:cNvPr id="87" name="TextBox 86"/>
            <p:cNvSpPr txBox="1"/>
            <p:nvPr/>
          </p:nvSpPr>
          <p:spPr>
            <a:xfrm rot="786206">
              <a:off x="3579433" y="3893213"/>
              <a:ext cx="9978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request</a:t>
              </a:r>
              <a:endParaRPr lang="en-US" sz="1600" b="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cxnSp>
          <p:nvCxnSpPr>
            <p:cNvPr id="86" name="Straight Arrow Connector 85"/>
            <p:cNvCxnSpPr>
              <a:endCxn id="53" idx="1"/>
            </p:cNvCxnSpPr>
            <p:nvPr/>
          </p:nvCxnSpPr>
          <p:spPr>
            <a:xfrm>
              <a:off x="2402833" y="3952630"/>
              <a:ext cx="2753579" cy="461004"/>
            </a:xfrm>
            <a:prstGeom prst="straightConnector1">
              <a:avLst/>
            </a:prstGeom>
            <a:ln w="28575">
              <a:solidFill>
                <a:srgbClr val="FFFFFF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Group 87"/>
          <p:cNvGrpSpPr/>
          <p:nvPr/>
        </p:nvGrpSpPr>
        <p:grpSpPr>
          <a:xfrm>
            <a:off x="4140995" y="5147846"/>
            <a:ext cx="2224650" cy="338554"/>
            <a:chOff x="1986297" y="5141529"/>
            <a:chExt cx="2224650" cy="338554"/>
          </a:xfrm>
        </p:grpSpPr>
        <p:cxnSp>
          <p:nvCxnSpPr>
            <p:cNvPr id="89" name="Straight Arrow Connector 88"/>
            <p:cNvCxnSpPr/>
            <p:nvPr/>
          </p:nvCxnSpPr>
          <p:spPr>
            <a:xfrm>
              <a:off x="1986297" y="5464876"/>
              <a:ext cx="2224650" cy="0"/>
            </a:xfrm>
            <a:prstGeom prst="straightConnector1">
              <a:avLst/>
            </a:prstGeom>
            <a:ln w="28575">
              <a:solidFill>
                <a:srgbClr val="FFFFFF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Box 89"/>
            <p:cNvSpPr txBox="1"/>
            <p:nvPr/>
          </p:nvSpPr>
          <p:spPr>
            <a:xfrm>
              <a:off x="3076074" y="5141529"/>
              <a:ext cx="8258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request</a:t>
              </a:r>
              <a:endParaRPr lang="en-US" sz="1600" b="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6373222" y="3036139"/>
            <a:ext cx="1383199" cy="1448429"/>
            <a:chOff x="6373222" y="3253434"/>
            <a:chExt cx="1383199" cy="1448429"/>
          </a:xfrm>
        </p:grpSpPr>
        <p:pic>
          <p:nvPicPr>
            <p:cNvPr id="53" name="Picture 52" descr="girl-at-com-03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3222" y="3253434"/>
              <a:ext cx="1383199" cy="1101948"/>
            </a:xfrm>
            <a:prstGeom prst="rect">
              <a:avLst/>
            </a:prstGeom>
          </p:spPr>
        </p:pic>
        <p:sp>
          <p:nvSpPr>
            <p:cNvPr id="103" name="TextBox 102"/>
            <p:cNvSpPr txBox="1"/>
            <p:nvPr/>
          </p:nvSpPr>
          <p:spPr>
            <a:xfrm>
              <a:off x="6685399" y="4363309"/>
              <a:ext cx="9444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Client 1</a:t>
              </a:r>
              <a:endParaRPr lang="en-US" sz="16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6373224" y="5036223"/>
            <a:ext cx="1383198" cy="1186676"/>
            <a:chOff x="6373224" y="5193754"/>
            <a:chExt cx="1383198" cy="1186676"/>
          </a:xfrm>
        </p:grpSpPr>
        <p:pic>
          <p:nvPicPr>
            <p:cNvPr id="52" name="Picture 51" descr="boy-at-com-07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3224" y="5193754"/>
              <a:ext cx="1383198" cy="862193"/>
            </a:xfrm>
            <a:prstGeom prst="rect">
              <a:avLst/>
            </a:prstGeom>
          </p:spPr>
        </p:pic>
        <p:sp>
          <p:nvSpPr>
            <p:cNvPr id="105" name="TextBox 104"/>
            <p:cNvSpPr txBox="1"/>
            <p:nvPr/>
          </p:nvSpPr>
          <p:spPr>
            <a:xfrm>
              <a:off x="6685399" y="6041876"/>
              <a:ext cx="9444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Client 2</a:t>
              </a:r>
              <a:endParaRPr lang="en-US" sz="16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310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91" grpId="0" animBg="1"/>
      <p:bldP spid="5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" y="1066800"/>
            <a:ext cx="6595946" cy="30134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" y="1066800"/>
            <a:ext cx="6585964" cy="43527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83834"/>
            <a:ext cx="8686800" cy="730566"/>
          </a:xfrm>
        </p:spPr>
        <p:txBody>
          <a:bodyPr>
            <a:noAutofit/>
          </a:bodyPr>
          <a:lstStyle/>
          <a:p>
            <a:r>
              <a:rPr lang="en-US" sz="3600" b="1" dirty="0" err="1" smtClean="0">
                <a:latin typeface="Gill Sans MT" charset="0"/>
                <a:ea typeface="Gill Sans MT" charset="0"/>
                <a:cs typeface="Gill Sans MT" charset="0"/>
              </a:rPr>
              <a:t>Ch</a:t>
            </a:r>
            <a:r>
              <a:rPr lang="en-US" sz="3600" b="1" dirty="0" smtClean="0">
                <a:latin typeface="Gill Sans MT" charset="0"/>
                <a:ea typeface="Gill Sans MT" charset="0"/>
                <a:cs typeface="Gill Sans MT" charset="0"/>
              </a:rPr>
              <a:t> #6 – Server-side State Management</a:t>
            </a:r>
            <a:endParaRPr lang="en-US" sz="3600" b="1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947686" y="1219200"/>
            <a:ext cx="2097049" cy="387798"/>
          </a:xfrm>
          <a:prstGeom prst="rect">
            <a:avLst/>
          </a:prstGeom>
          <a:solidFill>
            <a:srgbClr val="00B0F0"/>
          </a:solidFill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 smtClean="0">
                <a:latin typeface="Gill Sans MT" charset="0"/>
                <a:ea typeface="Gill Sans MT" charset="0"/>
                <a:cs typeface="Gill Sans MT" charset="0"/>
              </a:rPr>
              <a:t>session scope</a:t>
            </a: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705600" y="2090057"/>
            <a:ext cx="1609993" cy="3139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sz="180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Current GPA</a:t>
            </a:r>
            <a:endParaRPr lang="en-US" sz="1800" dirty="0">
              <a:solidFill>
                <a:schemeClr val="bg1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705600" y="4029468"/>
            <a:ext cx="2400209" cy="3139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sz="180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Credit </a:t>
            </a:r>
            <a:r>
              <a:rPr lang="en-US" sz="18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h</a:t>
            </a:r>
            <a:r>
              <a:rPr lang="en-US" sz="180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ours needed</a:t>
            </a:r>
            <a:endParaRPr lang="en-US" sz="1800" dirty="0">
              <a:solidFill>
                <a:schemeClr val="bg1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803136" y="2438400"/>
            <a:ext cx="2240280" cy="147732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endParaRPr lang="en-US" sz="1500" b="0" dirty="0" smtClean="0">
              <a:solidFill>
                <a:schemeClr val="bg1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4.0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 (4*3)/3</a:t>
            </a:r>
          </a:p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4.0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(4*3 + (4*3 + 4*3)) / 9</a:t>
            </a:r>
          </a:p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3.6666667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 (4*3 </a:t>
            </a:r>
            <a:r>
              <a:rPr lang="en-US" sz="1500" b="0" dirty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+ </a:t>
            </a:r>
            <a:endParaRPr lang="en-US" sz="1500" b="0" dirty="0" smtClean="0">
              <a:solidFill>
                <a:srgbClr val="D5FC79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en-US" sz="1500" b="0" dirty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   (</a:t>
            </a:r>
            <a:r>
              <a:rPr lang="en-US" sz="1500" b="0" dirty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4*3 + 4*3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) +    </a:t>
            </a:r>
          </a:p>
          <a:p>
            <a:r>
              <a:rPr lang="en-US" sz="1500" b="0" dirty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   (</a:t>
            </a:r>
            <a:r>
              <a:rPr lang="en-US" sz="1500" b="0" dirty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4*3 +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4*3 </a:t>
            </a:r>
            <a:r>
              <a:rPr lang="en-US" sz="1500" b="0" dirty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+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2*3)) / 18 </a:t>
            </a:r>
            <a:endParaRPr lang="en-US" sz="1500" b="0" dirty="0">
              <a:solidFill>
                <a:srgbClr val="D5FC79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803136" y="4354285"/>
            <a:ext cx="2240280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30 more </a:t>
            </a:r>
          </a:p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27 more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(30-3)</a:t>
            </a:r>
          </a:p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21 more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 (30-3-6)</a:t>
            </a:r>
          </a:p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12 more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(30-3-6-9)</a:t>
            </a:r>
            <a:endParaRPr lang="en-US" sz="1500" b="0" dirty="0">
              <a:solidFill>
                <a:srgbClr val="D5FC79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927100" y="3581400"/>
            <a:ext cx="1370374" cy="4155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469900" y="3955296"/>
            <a:ext cx="979714" cy="37185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1066800"/>
            <a:ext cx="6621821" cy="4648200"/>
          </a:xfrm>
          <a:prstGeom prst="rect">
            <a:avLst/>
          </a:prstGeom>
        </p:spPr>
      </p:pic>
      <p:sp>
        <p:nvSpPr>
          <p:cNvPr id="26" name="Oval 25"/>
          <p:cNvSpPr/>
          <p:nvPr/>
        </p:nvSpPr>
        <p:spPr>
          <a:xfrm>
            <a:off x="1003300" y="3886200"/>
            <a:ext cx="1370374" cy="4155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404586" y="4336296"/>
            <a:ext cx="979714" cy="37185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54745"/>
            <a:ext cx="6634520" cy="4888855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>
          <a:xfrm>
            <a:off x="1222240" y="4114800"/>
            <a:ext cx="1370374" cy="4155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469900" y="4564896"/>
            <a:ext cx="979714" cy="37185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46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26" grpId="0" animBg="1"/>
      <p:bldP spid="27" grpId="0" animBg="1"/>
      <p:bldP spid="19" grpId="0" animBg="1"/>
      <p:bldP spid="2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066800"/>
            <a:ext cx="6595946" cy="301345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53186" y="1219200"/>
            <a:ext cx="1757597" cy="387798"/>
          </a:xfrm>
          <a:prstGeom prst="rect">
            <a:avLst/>
          </a:prstGeom>
          <a:solidFill>
            <a:srgbClr val="00B0F0"/>
          </a:solidFill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dirty="0" smtClean="0">
                <a:latin typeface="Gill Sans MT" charset="0"/>
                <a:ea typeface="Gill Sans MT" charset="0"/>
                <a:cs typeface="Gill Sans MT" charset="0"/>
              </a:rPr>
              <a:t>page scope</a:t>
            </a: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4717" y="2090057"/>
            <a:ext cx="1609993" cy="3139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sz="180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Current GPA</a:t>
            </a:r>
            <a:endParaRPr lang="en-US" sz="1800" dirty="0">
              <a:solidFill>
                <a:schemeClr val="bg1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4717" y="4029468"/>
            <a:ext cx="2400209" cy="3139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sz="180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Credit </a:t>
            </a:r>
            <a:r>
              <a:rPr lang="en-US" sz="18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h</a:t>
            </a:r>
            <a:r>
              <a:rPr lang="en-US" sz="180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ours needed</a:t>
            </a:r>
            <a:endParaRPr lang="en-US" sz="1800" dirty="0">
              <a:solidFill>
                <a:schemeClr val="bg1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52399" y="2487463"/>
            <a:ext cx="2121408" cy="124649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endParaRPr lang="en-US" sz="1500" b="0" dirty="0" smtClean="0">
              <a:solidFill>
                <a:schemeClr val="bg1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en-US" sz="1500" b="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4.0 </a:t>
            </a:r>
            <a:r>
              <a:rPr lang="en-US" sz="1500" b="0" dirty="0">
                <a:solidFill>
                  <a:srgbClr val="D4FB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500" b="0" dirty="0" smtClean="0">
                <a:solidFill>
                  <a:srgbClr val="D4FB00"/>
                </a:solidFill>
                <a:latin typeface="Gill Sans MT" charset="0"/>
                <a:ea typeface="Gill Sans MT" charset="0"/>
                <a:cs typeface="Gill Sans MT" charset="0"/>
              </a:rPr>
              <a:t>4*3)/3</a:t>
            </a:r>
          </a:p>
          <a:p>
            <a:r>
              <a:rPr lang="en-US" sz="1500" b="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4.0</a:t>
            </a:r>
            <a:r>
              <a:rPr lang="en-US" sz="1500" b="0" dirty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 (4*3 +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4*3) / 6</a:t>
            </a:r>
          </a:p>
          <a:p>
            <a:r>
              <a:rPr lang="en-US" sz="1500" b="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3.3333333  </a:t>
            </a:r>
            <a:endParaRPr lang="en-US" sz="1500" b="0" dirty="0" smtClean="0">
              <a:solidFill>
                <a:schemeClr val="bg1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en-US" sz="1500" b="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   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500" b="0" dirty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4*3 + 4*3 +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2*3) / 9 </a:t>
            </a:r>
            <a:endParaRPr lang="en-US" sz="1500" b="0" dirty="0">
              <a:solidFill>
                <a:srgbClr val="D5FC79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52400" y="4403348"/>
            <a:ext cx="2121408" cy="10156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30 more </a:t>
            </a:r>
          </a:p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27 more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 (30-3)</a:t>
            </a:r>
          </a:p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24 more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(30-6)</a:t>
            </a:r>
          </a:p>
          <a:p>
            <a:r>
              <a:rPr lang="en-US" sz="1500" b="0" dirty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21 more </a:t>
            </a:r>
            <a:r>
              <a:rPr lang="en-US" sz="1500" b="0" dirty="0" smtClean="0">
                <a:solidFill>
                  <a:srgbClr val="D5FC79"/>
                </a:solidFill>
                <a:latin typeface="Gill Sans MT" charset="0"/>
                <a:ea typeface="Gill Sans MT" charset="0"/>
                <a:cs typeface="Gill Sans MT" charset="0"/>
              </a:rPr>
              <a:t>(30-9)</a:t>
            </a:r>
            <a:endParaRPr lang="en-US" sz="1500" b="0" dirty="0">
              <a:solidFill>
                <a:srgbClr val="D5FC79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420" y="1066800"/>
            <a:ext cx="6629925" cy="43434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3124200" y="3623052"/>
            <a:ext cx="1370374" cy="4155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2667000" y="4031496"/>
            <a:ext cx="979714" cy="37185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850" y="1073150"/>
            <a:ext cx="6628627" cy="4649487"/>
          </a:xfrm>
          <a:prstGeom prst="rect">
            <a:avLst/>
          </a:prstGeom>
        </p:spPr>
      </p:pic>
      <p:sp>
        <p:nvSpPr>
          <p:cNvPr id="26" name="Oval 25"/>
          <p:cNvSpPr/>
          <p:nvPr/>
        </p:nvSpPr>
        <p:spPr>
          <a:xfrm>
            <a:off x="3201626" y="3886200"/>
            <a:ext cx="1370374" cy="4155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2667000" y="4276348"/>
            <a:ext cx="979714" cy="37185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981" y="1057275"/>
            <a:ext cx="6631495" cy="4879311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>
          <a:xfrm>
            <a:off x="3449396" y="4131052"/>
            <a:ext cx="1370374" cy="4155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2697056" y="4544568"/>
            <a:ext cx="979714" cy="37185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228600" y="183834"/>
            <a:ext cx="8686800" cy="730566"/>
          </a:xfrm>
        </p:spPr>
        <p:txBody>
          <a:bodyPr>
            <a:noAutofit/>
          </a:bodyPr>
          <a:lstStyle/>
          <a:p>
            <a:r>
              <a:rPr lang="en-US" sz="3600" b="1" dirty="0" err="1" smtClean="0">
                <a:latin typeface="Gill Sans MT" charset="0"/>
                <a:ea typeface="Gill Sans MT" charset="0"/>
                <a:cs typeface="Gill Sans MT" charset="0"/>
              </a:rPr>
              <a:t>Ch</a:t>
            </a:r>
            <a:r>
              <a:rPr lang="en-US" sz="3600" b="1" dirty="0" smtClean="0">
                <a:latin typeface="Gill Sans MT" charset="0"/>
                <a:ea typeface="Gill Sans MT" charset="0"/>
                <a:cs typeface="Gill Sans MT" charset="0"/>
              </a:rPr>
              <a:t> #6 – Server-side State Management</a:t>
            </a:r>
            <a:endParaRPr lang="en-US" sz="3600" b="1" dirty="0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83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26" grpId="0" animBg="1"/>
      <p:bldP spid="27" grpId="0" animBg="1"/>
      <p:bldP spid="19" grpId="0" animBg="1"/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76200" y="990600"/>
            <a:ext cx="5867400" cy="4648200"/>
            <a:chOff x="139700" y="1054745"/>
            <a:chExt cx="6634520" cy="4888855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700" y="1054745"/>
              <a:ext cx="6634520" cy="4888855"/>
            </a:xfrm>
            <a:prstGeom prst="rect">
              <a:avLst/>
            </a:prstGeom>
          </p:spPr>
        </p:pic>
        <p:sp>
          <p:nvSpPr>
            <p:cNvPr id="26" name="Oval 25"/>
            <p:cNvSpPr/>
            <p:nvPr/>
          </p:nvSpPr>
          <p:spPr>
            <a:xfrm>
              <a:off x="1285740" y="4114800"/>
              <a:ext cx="1370374" cy="415548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533400" y="4564896"/>
              <a:ext cx="979714" cy="371852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39966" y="5043075"/>
              <a:ext cx="2230332" cy="718639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>
                  <a:latin typeface="Gill Sans MT" charset="0"/>
                  <a:ea typeface="Gill Sans MT" charset="0"/>
                  <a:cs typeface="Gill Sans MT" charset="0"/>
                </a:rPr>
                <a:t>session scope</a:t>
              </a:r>
              <a:endParaRPr lang="en-US" dirty="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741105" y="1988214"/>
            <a:ext cx="6326695" cy="4641186"/>
            <a:chOff x="2436305" y="1057275"/>
            <a:chExt cx="6631495" cy="4879311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6305" y="1057275"/>
              <a:ext cx="6631495" cy="4879311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3485720" y="4131052"/>
              <a:ext cx="1370374" cy="415548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2733380" y="4544568"/>
              <a:ext cx="979714" cy="371852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023455" y="5022294"/>
              <a:ext cx="1832639" cy="407695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dirty="0" smtClean="0">
                  <a:latin typeface="Gill Sans MT" charset="0"/>
                  <a:ea typeface="Gill Sans MT" charset="0"/>
                  <a:cs typeface="Gill Sans MT" charset="0"/>
                </a:rPr>
                <a:t>page scope</a:t>
              </a:r>
              <a:endParaRPr lang="en-US" dirty="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800600" y="1219200"/>
            <a:ext cx="4038600" cy="1752600"/>
          </a:xfrm>
          <a:solidFill>
            <a:schemeClr val="bg2"/>
          </a:solidFill>
          <a:ln w="28575">
            <a:solidFill>
              <a:schemeClr val="tx1"/>
            </a:solidFill>
          </a:ln>
        </p:spPr>
        <p:txBody>
          <a:bodyPr anchor="ctr">
            <a:noAutofit/>
          </a:bodyPr>
          <a:lstStyle/>
          <a:p>
            <a:pPr marL="0" indent="0">
              <a:spcBef>
                <a:spcPts val="700"/>
              </a:spcBef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 Potential faults: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  inappropriate </a:t>
            </a:r>
            <a:r>
              <a:rPr lang="en-US" sz="2400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scope </a:t>
            </a:r>
            <a:r>
              <a:rPr lang="en-US" sz="2400" dirty="0" smtClean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setting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  (objects/data are accessible    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rPr>
              <a:t>  when they should not be) </a:t>
            </a:r>
            <a:endParaRPr lang="en-US" sz="2400" dirty="0">
              <a:solidFill>
                <a:schemeClr val="tx1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28600" y="183834"/>
            <a:ext cx="8686800" cy="730566"/>
          </a:xfrm>
        </p:spPr>
        <p:txBody>
          <a:bodyPr>
            <a:noAutofit/>
          </a:bodyPr>
          <a:lstStyle/>
          <a:p>
            <a:r>
              <a:rPr lang="en-US" sz="3600" b="1" dirty="0" err="1" smtClean="0">
                <a:latin typeface="Gill Sans MT" charset="0"/>
                <a:ea typeface="Gill Sans MT" charset="0"/>
                <a:cs typeface="Gill Sans MT" charset="0"/>
              </a:rPr>
              <a:t>Ch</a:t>
            </a:r>
            <a:r>
              <a:rPr lang="en-US" sz="3600" b="1" dirty="0" smtClean="0">
                <a:latin typeface="Gill Sans MT" charset="0"/>
                <a:ea typeface="Gill Sans MT" charset="0"/>
                <a:cs typeface="Gill Sans MT" charset="0"/>
              </a:rPr>
              <a:t> #6 – Server-side State Management</a:t>
            </a:r>
            <a:endParaRPr lang="en-US" sz="3600" b="1" dirty="0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4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762000"/>
          </a:xfrm>
        </p:spPr>
        <p:txBody>
          <a:bodyPr>
            <a:noAutofit/>
          </a:bodyPr>
          <a:lstStyle/>
          <a:p>
            <a:r>
              <a:rPr lang="en-US" b="1" dirty="0" smtClean="0"/>
              <a:t>Problem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5062"/>
            <a:ext cx="8305800" cy="5113338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2000"/>
              </a:spcBef>
              <a:buNone/>
            </a:pPr>
            <a:r>
              <a:rPr lang="en-US" sz="2600" dirty="0" smtClean="0">
                <a:latin typeface="Gill Sans MT" charset="0"/>
                <a:ea typeface="Gill Sans MT" charset="0"/>
                <a:cs typeface="Gill Sans MT" charset="0"/>
              </a:rPr>
              <a:t>New features =&gt; Challenges </a:t>
            </a:r>
            <a:r>
              <a:rPr lang="en-US" sz="2600" dirty="0" smtClean="0">
                <a:latin typeface="Gill Sans MT" charset="0"/>
                <a:ea typeface="Gill Sans MT" charset="0"/>
                <a:cs typeface="Gill Sans MT" charset="0"/>
                <a:sym typeface="Wingdings"/>
              </a:rPr>
              <a:t>=&gt;</a:t>
            </a:r>
            <a:r>
              <a:rPr lang="en-US" sz="260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sz="2600" i="1" dirty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interaction faults</a:t>
            </a:r>
            <a:r>
              <a:rPr lang="en-US" sz="2600" dirty="0" smtClean="0">
                <a:latin typeface="Gill Sans MT" charset="0"/>
                <a:ea typeface="Gill Sans MT" charset="0"/>
                <a:cs typeface="Gill Sans MT" charset="0"/>
              </a:rPr>
              <a:t>.</a:t>
            </a:r>
            <a:endParaRPr lang="en-US" sz="2600" dirty="0">
              <a:latin typeface="Gill Sans MT" charset="0"/>
              <a:ea typeface="Gill Sans MT" charset="0"/>
              <a:cs typeface="Gill Sans MT" charset="0"/>
            </a:endParaRPr>
          </a:p>
          <a:p>
            <a:pPr marL="0" indent="0" algn="just">
              <a:spcBef>
                <a:spcPts val="2000"/>
              </a:spcBef>
              <a:buNone/>
            </a:pPr>
            <a:r>
              <a:rPr lang="en-US" sz="2600" dirty="0">
                <a:latin typeface="Gill Sans MT" charset="0"/>
                <a:ea typeface="Gill Sans MT" charset="0"/>
                <a:cs typeface="Gill Sans MT" charset="0"/>
              </a:rPr>
              <a:t>Improperly implementing and testing the communications among web components =&gt; </a:t>
            </a:r>
            <a:r>
              <a:rPr lang="en-US" sz="2600" i="1" dirty="0">
                <a:latin typeface="Gill Sans MT" charset="0"/>
                <a:ea typeface="Gill Sans MT" charset="0"/>
                <a:cs typeface="Gill Sans MT" charset="0"/>
              </a:rPr>
              <a:t>interaction faults</a:t>
            </a:r>
            <a:r>
              <a:rPr lang="en-US" sz="2600" dirty="0">
                <a:latin typeface="Gill Sans MT" charset="0"/>
                <a:ea typeface="Gill Sans MT" charset="0"/>
                <a:cs typeface="Gill Sans MT" charset="0"/>
              </a:rPr>
              <a:t>.</a:t>
            </a:r>
          </a:p>
          <a:p>
            <a:pPr marL="0" indent="0" algn="just">
              <a:spcBef>
                <a:spcPts val="2000"/>
              </a:spcBef>
              <a:buNone/>
            </a:pPr>
            <a:r>
              <a:rPr lang="en-US" sz="2600" dirty="0" smtClean="0">
                <a:latin typeface="Gill Sans MT" charset="0"/>
                <a:ea typeface="Gill Sans MT" charset="0"/>
                <a:cs typeface="Gill Sans MT" charset="0"/>
              </a:rPr>
              <a:t>Traditional </a:t>
            </a:r>
            <a:r>
              <a:rPr lang="en-US" sz="2600" dirty="0">
                <a:latin typeface="Gill Sans MT" charset="0"/>
                <a:ea typeface="Gill Sans MT" charset="0"/>
                <a:cs typeface="Gill Sans MT" charset="0"/>
              </a:rPr>
              <a:t>software testing </a:t>
            </a:r>
            <a:r>
              <a:rPr lang="en-US" sz="2600" dirty="0" smtClean="0">
                <a:latin typeface="Gill Sans MT" charset="0"/>
                <a:ea typeface="Gill Sans MT" charset="0"/>
                <a:cs typeface="Gill Sans MT" charset="0"/>
              </a:rPr>
              <a:t>techniques =&gt; insufficient</a:t>
            </a:r>
          </a:p>
          <a:p>
            <a:pPr marL="0" indent="0" algn="just">
              <a:spcBef>
                <a:spcPts val="2000"/>
              </a:spcBef>
              <a:buNone/>
            </a:pPr>
            <a:endParaRPr lang="en-US" sz="2600" dirty="0">
              <a:latin typeface="Gill Sans MT" charset="0"/>
              <a:ea typeface="Gill Sans MT" charset="0"/>
              <a:cs typeface="Gill Sans MT" charset="0"/>
            </a:endParaRPr>
          </a:p>
          <a:p>
            <a:pPr algn="just">
              <a:spcBef>
                <a:spcPts val="2000"/>
              </a:spcBef>
            </a:pPr>
            <a:endParaRPr lang="en-US" sz="2600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4114800"/>
            <a:ext cx="7239000" cy="892552"/>
          </a:xfrm>
          <a:prstGeom prst="rect">
            <a:avLst/>
          </a:prstGeom>
          <a:ln>
            <a:solidFill>
              <a:srgbClr val="FFFFFF"/>
            </a:solidFill>
          </a:ln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600" b="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Current testing techniques are not effective at finding interaction faults.</a:t>
            </a:r>
            <a:endParaRPr lang="en-US" sz="2600" b="0" dirty="0">
              <a:solidFill>
                <a:srgbClr val="FFFF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522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685800"/>
          </a:xfrm>
        </p:spPr>
        <p:txBody>
          <a:bodyPr>
            <a:noAutofit/>
          </a:bodyPr>
          <a:lstStyle/>
          <a:p>
            <a:r>
              <a:rPr lang="en-US" b="1" dirty="0" smtClean="0"/>
              <a:t>Motivation</a:t>
            </a:r>
            <a:endParaRPr lang="en-US" b="1" dirty="0"/>
          </a:p>
        </p:txBody>
      </p:sp>
      <p:sp>
        <p:nvSpPr>
          <p:cNvPr id="6" name="Rounded Rectangle 5"/>
          <p:cNvSpPr/>
          <p:nvPr/>
        </p:nvSpPr>
        <p:spPr>
          <a:xfrm>
            <a:off x="735395" y="2093452"/>
            <a:ext cx="6351205" cy="1057244"/>
          </a:xfrm>
          <a:prstGeom prst="roundRect">
            <a:avLst/>
          </a:prstGeom>
          <a:solidFill>
            <a:schemeClr val="bg2"/>
          </a:solidFill>
          <a:ln w="57150">
            <a:solidFill>
              <a:srgbClr val="00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0" dirty="0">
                <a:solidFill>
                  <a:schemeClr val="tx1"/>
                </a:solidFill>
                <a:latin typeface="Gill Sans MT" panose="020B0502020104020203" pitchFamily="34" charset="0"/>
              </a:rPr>
              <a:t>Provide an evaluation criterion for other test selection strategies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65887" y="990600"/>
            <a:ext cx="6088809" cy="1049153"/>
          </a:xfrm>
          <a:prstGeom prst="roundRect">
            <a:avLst/>
          </a:prstGeom>
          <a:solidFill>
            <a:schemeClr val="bg2"/>
          </a:solidFill>
          <a:ln w="57150">
            <a:solidFill>
              <a:srgbClr val="00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0" dirty="0">
                <a:solidFill>
                  <a:schemeClr val="tx1"/>
                </a:solidFill>
                <a:latin typeface="Gill Sans MT" panose="020B0502020104020203" pitchFamily="34" charset="0"/>
              </a:rPr>
              <a:t>Provide more sophisticated testing than current </a:t>
            </a:r>
            <a:r>
              <a:rPr lang="en-US" sz="2600" b="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practice</a:t>
            </a:r>
            <a:endParaRPr lang="en-US" sz="2600" b="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371600" y="3247302"/>
            <a:ext cx="6034878" cy="670452"/>
          </a:xfrm>
          <a:prstGeom prst="roundRect">
            <a:avLst/>
          </a:prstGeom>
          <a:solidFill>
            <a:schemeClr val="bg2"/>
          </a:solidFill>
          <a:ln w="57150">
            <a:solidFill>
              <a:srgbClr val="00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0" dirty="0">
                <a:solidFill>
                  <a:schemeClr val="tx1"/>
                </a:solidFill>
                <a:latin typeface="Gill Sans MT" panose="020B0502020104020203" pitchFamily="34" charset="0"/>
              </a:rPr>
              <a:t>Filter redundant pre-existing </a:t>
            </a:r>
            <a:r>
              <a:rPr lang="en-US" sz="2600" b="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tests</a:t>
            </a:r>
            <a:endParaRPr lang="en-US" sz="2600" b="0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098634" y="4020626"/>
            <a:ext cx="6892966" cy="1160974"/>
          </a:xfrm>
          <a:prstGeom prst="roundRect">
            <a:avLst/>
          </a:prstGeom>
          <a:solidFill>
            <a:schemeClr val="bg2"/>
          </a:solidFill>
          <a:ln w="57150">
            <a:solidFill>
              <a:srgbClr val="0000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0" dirty="0">
                <a:solidFill>
                  <a:schemeClr val="tx1"/>
                </a:solidFill>
                <a:latin typeface="Gill Sans MT" panose="020B0502020104020203" pitchFamily="34" charset="0"/>
              </a:rPr>
              <a:t>Improve our ability to deliver quality </a:t>
            </a:r>
            <a:r>
              <a:rPr lang="en-US" sz="2600" b="0" dirty="0" smtClean="0">
                <a:solidFill>
                  <a:schemeClr val="tx1"/>
                </a:solidFill>
                <a:latin typeface="Gill Sans MT" panose="020B0502020104020203" pitchFamily="34" charset="0"/>
              </a:rPr>
              <a:t>web apps </a:t>
            </a:r>
            <a:r>
              <a:rPr lang="en-US" sz="2600" b="0" dirty="0">
                <a:solidFill>
                  <a:schemeClr val="tx1"/>
                </a:solidFill>
                <a:latin typeface="Gill Sans MT" panose="020B0502020104020203" pitchFamily="34" charset="0"/>
              </a:rPr>
              <a:t>through stronger testing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71220" y="5334000"/>
            <a:ext cx="6967779" cy="670452"/>
          </a:xfrm>
          <a:prstGeom prst="roundRect">
            <a:avLst/>
          </a:prstGeom>
          <a:solidFill>
            <a:srgbClr val="000099"/>
          </a:solidFill>
          <a:ln w="28575">
            <a:solidFill>
              <a:srgbClr val="FFFD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>
                <a:solidFill>
                  <a:srgbClr val="FFFD78"/>
                </a:solidFill>
                <a:latin typeface="Gill Sans MT" panose="020B0502020104020203" pitchFamily="34" charset="0"/>
              </a:rPr>
              <a:t>Solution: mutation testing on web apps </a:t>
            </a:r>
            <a:endParaRPr lang="en-US" sz="3200" b="0" dirty="0">
              <a:solidFill>
                <a:srgbClr val="FFFD78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18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924800" cy="733306"/>
          </a:xfrm>
        </p:spPr>
        <p:txBody>
          <a:bodyPr>
            <a:noAutofit/>
          </a:bodyPr>
          <a:lstStyle/>
          <a:p>
            <a:r>
              <a:rPr lang="en-US" b="1" dirty="0" smtClean="0"/>
              <a:t>Mutation Testing</a:t>
            </a:r>
            <a:endParaRPr lang="en-US" b="1" dirty="0"/>
          </a:p>
        </p:txBody>
      </p:sp>
      <p:sp>
        <p:nvSpPr>
          <p:cNvPr id="43" name="Rectangle 42"/>
          <p:cNvSpPr/>
          <p:nvPr/>
        </p:nvSpPr>
        <p:spPr>
          <a:xfrm>
            <a:off x="228600" y="1066800"/>
            <a:ext cx="8608593" cy="5486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457200" y="2209800"/>
            <a:ext cx="8149162" cy="3505200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charset="0"/>
              <a:ea typeface="Gill Sans MT" charset="0"/>
              <a:cs typeface="Gill Sans MT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762000" y="4553587"/>
            <a:ext cx="1249750" cy="863767"/>
            <a:chOff x="723429" y="4367457"/>
            <a:chExt cx="1249750" cy="863767"/>
          </a:xfrm>
        </p:grpSpPr>
        <p:sp>
          <p:nvSpPr>
            <p:cNvPr id="48" name="Rectangle 47"/>
            <p:cNvSpPr/>
            <p:nvPr/>
          </p:nvSpPr>
          <p:spPr bwMode="auto">
            <a:xfrm>
              <a:off x="723429" y="4367457"/>
              <a:ext cx="779471" cy="64188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871863" y="4487392"/>
              <a:ext cx="779471" cy="64188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988757" y="4589336"/>
              <a:ext cx="984422" cy="64188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800" b="0" dirty="0" smtClean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mutants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sp>
        <p:nvSpPr>
          <p:cNvPr id="56" name="Rectangle 55"/>
          <p:cNvSpPr/>
          <p:nvPr/>
        </p:nvSpPr>
        <p:spPr bwMode="auto">
          <a:xfrm>
            <a:off x="679208" y="1282267"/>
            <a:ext cx="1251763" cy="73244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Subject programs</a:t>
            </a:r>
          </a:p>
        </p:txBody>
      </p:sp>
      <p:sp>
        <p:nvSpPr>
          <p:cNvPr id="57" name="Rectangle 56"/>
          <p:cNvSpPr/>
          <p:nvPr/>
        </p:nvSpPr>
        <p:spPr bwMode="auto">
          <a:xfrm>
            <a:off x="669467" y="3276600"/>
            <a:ext cx="1272980" cy="892527"/>
          </a:xfrm>
          <a:prstGeom prst="rect">
            <a:avLst/>
          </a:prstGeom>
          <a:solidFill>
            <a:schemeClr val="bg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Apply </a:t>
            </a:r>
          </a:p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mutation operators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cxnSp>
        <p:nvCxnSpPr>
          <p:cNvPr id="58" name="Straight Arrow Connector 57"/>
          <p:cNvCxnSpPr>
            <a:stCxn id="58" idx="2"/>
            <a:endCxn id="61" idx="0"/>
          </p:cNvCxnSpPr>
          <p:nvPr/>
        </p:nvCxnSpPr>
        <p:spPr bwMode="auto">
          <a:xfrm>
            <a:off x="1305090" y="2014707"/>
            <a:ext cx="867" cy="126189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61" name="Rectangle 60"/>
          <p:cNvSpPr/>
          <p:nvPr/>
        </p:nvSpPr>
        <p:spPr bwMode="auto">
          <a:xfrm>
            <a:off x="2644158" y="2492243"/>
            <a:ext cx="1811535" cy="713611"/>
          </a:xfrm>
          <a:prstGeom prst="rect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Run tests on subject program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62" name="Rectangle 61"/>
          <p:cNvSpPr/>
          <p:nvPr/>
        </p:nvSpPr>
        <p:spPr bwMode="auto">
          <a:xfrm>
            <a:off x="2770453" y="4793665"/>
            <a:ext cx="1558944" cy="699858"/>
          </a:xfrm>
          <a:prstGeom prst="rect">
            <a:avLst/>
          </a:prstGeom>
          <a:solidFill>
            <a:srgbClr val="FFFDA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Run tests on mutants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2770453" y="3570331"/>
            <a:ext cx="1558944" cy="840661"/>
          </a:xfrm>
          <a:prstGeom prst="rect">
            <a:avLst/>
          </a:prstGeom>
          <a:solidFill>
            <a:srgbClr val="FFD7D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Generate tests</a:t>
            </a:r>
          </a:p>
        </p:txBody>
      </p:sp>
      <p:cxnSp>
        <p:nvCxnSpPr>
          <p:cNvPr id="64" name="Straight Arrow Connector 63"/>
          <p:cNvCxnSpPr/>
          <p:nvPr/>
        </p:nvCxnSpPr>
        <p:spPr bwMode="auto">
          <a:xfrm>
            <a:off x="3549925" y="3205855"/>
            <a:ext cx="0" cy="3657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/>
          </a:ln>
          <a:effectLst/>
        </p:spPr>
      </p:cxnSp>
      <p:cxnSp>
        <p:nvCxnSpPr>
          <p:cNvPr id="65" name="Straight Arrow Connector 64"/>
          <p:cNvCxnSpPr>
            <a:endCxn id="68" idx="1"/>
          </p:cNvCxnSpPr>
          <p:nvPr/>
        </p:nvCxnSpPr>
        <p:spPr bwMode="auto">
          <a:xfrm>
            <a:off x="2049378" y="5132116"/>
            <a:ext cx="721075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66" name="Group 65"/>
          <p:cNvGrpSpPr/>
          <p:nvPr/>
        </p:nvGrpSpPr>
        <p:grpSpPr>
          <a:xfrm>
            <a:off x="4913032" y="3460716"/>
            <a:ext cx="1905376" cy="1095522"/>
            <a:chOff x="4919144" y="3276600"/>
            <a:chExt cx="1676400" cy="914400"/>
          </a:xfrm>
        </p:grpSpPr>
        <p:sp>
          <p:nvSpPr>
            <p:cNvPr id="67" name="Diamond 66"/>
            <p:cNvSpPr/>
            <p:nvPr/>
          </p:nvSpPr>
          <p:spPr bwMode="auto">
            <a:xfrm>
              <a:off x="4953000" y="3276600"/>
              <a:ext cx="1600200" cy="914400"/>
            </a:xfrm>
            <a:prstGeom prst="diamond">
              <a:avLst/>
            </a:prstGeom>
            <a:solidFill>
              <a:srgbClr val="73FDD6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68" name="Rectangle 67"/>
            <p:cNvSpPr/>
            <p:nvPr/>
          </p:nvSpPr>
          <p:spPr bwMode="auto">
            <a:xfrm>
              <a:off x="4919144" y="3432267"/>
              <a:ext cx="1676400" cy="71568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800" b="0" dirty="0" smtClean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Distinguishable result?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cxnSp>
        <p:nvCxnSpPr>
          <p:cNvPr id="69" name="Elbow Connector 68"/>
          <p:cNvCxnSpPr/>
          <p:nvPr/>
        </p:nvCxnSpPr>
        <p:spPr bwMode="auto">
          <a:xfrm>
            <a:off x="4455693" y="2849049"/>
            <a:ext cx="1405203" cy="611667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2" name="Elbow Connector 71"/>
          <p:cNvCxnSpPr/>
          <p:nvPr/>
        </p:nvCxnSpPr>
        <p:spPr bwMode="auto">
          <a:xfrm flipV="1">
            <a:off x="4329397" y="4556238"/>
            <a:ext cx="1531499" cy="732602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3" name="Group 72"/>
          <p:cNvGrpSpPr/>
          <p:nvPr/>
        </p:nvGrpSpPr>
        <p:grpSpPr>
          <a:xfrm>
            <a:off x="4008789" y="3465576"/>
            <a:ext cx="1419409" cy="753592"/>
            <a:chOff x="3741822" y="3524603"/>
            <a:chExt cx="1371600" cy="715683"/>
          </a:xfrm>
        </p:grpSpPr>
        <p:cxnSp>
          <p:nvCxnSpPr>
            <p:cNvPr id="74" name="Straight Arrow Connector 73"/>
            <p:cNvCxnSpPr/>
            <p:nvPr/>
          </p:nvCxnSpPr>
          <p:spPr bwMode="auto">
            <a:xfrm flipV="1">
              <a:off x="4038600" y="4045646"/>
              <a:ext cx="614192" cy="4467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75" name="Rectangle 74"/>
            <p:cNvSpPr/>
            <p:nvPr/>
          </p:nvSpPr>
          <p:spPr bwMode="auto">
            <a:xfrm>
              <a:off x="3741822" y="3524603"/>
              <a:ext cx="1371600" cy="71568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800" b="0" dirty="0" smtClean="0">
                  <a:latin typeface="Gill Sans MT" charset="0"/>
                  <a:ea typeface="Gill Sans MT" charset="0"/>
                  <a:cs typeface="Gill Sans MT" charset="0"/>
                </a:rPr>
                <a:t>no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sp>
        <p:nvSpPr>
          <p:cNvPr id="76" name="Rectangle 75"/>
          <p:cNvSpPr/>
          <p:nvPr/>
        </p:nvSpPr>
        <p:spPr bwMode="auto">
          <a:xfrm>
            <a:off x="7407085" y="3505200"/>
            <a:ext cx="983460" cy="103560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Record </a:t>
            </a:r>
          </a:p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killed </a:t>
            </a:r>
          </a:p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mutants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6226732" y="3465576"/>
            <a:ext cx="1558944" cy="753591"/>
            <a:chOff x="6181710" y="3213741"/>
            <a:chExt cx="1371600" cy="715683"/>
          </a:xfrm>
        </p:grpSpPr>
        <p:cxnSp>
          <p:nvCxnSpPr>
            <p:cNvPr id="78" name="Straight Arrow Connector 77"/>
            <p:cNvCxnSpPr/>
            <p:nvPr/>
          </p:nvCxnSpPr>
          <p:spPr bwMode="auto">
            <a:xfrm>
              <a:off x="6650567" y="3733800"/>
              <a:ext cx="569648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79" name="Rectangle 78"/>
            <p:cNvSpPr/>
            <p:nvPr/>
          </p:nvSpPr>
          <p:spPr bwMode="auto">
            <a:xfrm>
              <a:off x="6181710" y="3213741"/>
              <a:ext cx="1371600" cy="71568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800" b="0" dirty="0" smtClean="0">
                  <a:latin typeface="Gill Sans MT" charset="0"/>
                  <a:ea typeface="Gill Sans MT" charset="0"/>
                  <a:cs typeface="Gill Sans MT" charset="0"/>
                </a:rPr>
                <a:t>yes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cxnSp>
        <p:nvCxnSpPr>
          <p:cNvPr id="80" name="Straight Arrow Connector 79"/>
          <p:cNvCxnSpPr/>
          <p:nvPr/>
        </p:nvCxnSpPr>
        <p:spPr bwMode="auto">
          <a:xfrm>
            <a:off x="1305957" y="4163770"/>
            <a:ext cx="0" cy="3844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1" name="Straight Arrow Connector 80"/>
          <p:cNvCxnSpPr/>
          <p:nvPr/>
        </p:nvCxnSpPr>
        <p:spPr bwMode="auto">
          <a:xfrm>
            <a:off x="3576987" y="4410992"/>
            <a:ext cx="0" cy="36630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2" name="Elbow Connector 81"/>
          <p:cNvCxnSpPr>
            <a:stCxn id="58" idx="3"/>
            <a:endCxn id="63" idx="0"/>
          </p:cNvCxnSpPr>
          <p:nvPr/>
        </p:nvCxnSpPr>
        <p:spPr>
          <a:xfrm>
            <a:off x="1930971" y="1648487"/>
            <a:ext cx="1618955" cy="843756"/>
          </a:xfrm>
          <a:prstGeom prst="bentConnector2">
            <a:avLst/>
          </a:prstGeom>
          <a:ln w="38100">
            <a:solidFill>
              <a:schemeClr val="bg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228600" y="3105786"/>
            <a:ext cx="2186958" cy="123761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34" name="Rounded Rectangular Callout 33"/>
          <p:cNvSpPr/>
          <p:nvPr/>
        </p:nvSpPr>
        <p:spPr bwMode="auto">
          <a:xfrm>
            <a:off x="669467" y="5760720"/>
            <a:ext cx="1309889" cy="612648"/>
          </a:xfrm>
          <a:prstGeom prst="wedgeRoundRectCallout">
            <a:avLst>
              <a:gd name="adj1" fmla="val -2053"/>
              <a:gd name="adj2" fmla="val -90146"/>
              <a:gd name="adj3" fmla="val 16667"/>
            </a:avLst>
          </a:prstGeom>
          <a:noFill/>
          <a:ln w="19050">
            <a:solidFill>
              <a:srgbClr val="C0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>
              <a:lnSpc>
                <a:spcPct val="85000"/>
              </a:lnSpc>
            </a:pP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Must be </a:t>
            </a:r>
          </a:p>
          <a:p>
            <a:pPr algn="ctr">
              <a:lnSpc>
                <a:spcPct val="85000"/>
              </a:lnSpc>
            </a:pP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valid strings</a:t>
            </a:r>
          </a:p>
          <a:p>
            <a:pPr algn="ctr">
              <a:lnSpc>
                <a:spcPct val="85000"/>
              </a:lnSpc>
            </a:pP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(</a:t>
            </a:r>
            <a:r>
              <a:rPr lang="en-US" sz="1400" b="0" dirty="0" err="1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compilable</a:t>
            </a: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)</a:t>
            </a:r>
            <a:endParaRPr lang="en-US" sz="1400" b="0" dirty="0">
              <a:solidFill>
                <a:srgbClr val="C0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057400" y="6072666"/>
            <a:ext cx="4691287" cy="404334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15875" indent="0" fontAlgn="auto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Mutants are not tests, but used to find tests</a:t>
            </a:r>
          </a:p>
        </p:txBody>
      </p:sp>
      <p:sp>
        <p:nvSpPr>
          <p:cNvPr id="38" name="Rounded Rectangular Callout 37"/>
          <p:cNvSpPr/>
          <p:nvPr/>
        </p:nvSpPr>
        <p:spPr bwMode="auto">
          <a:xfrm>
            <a:off x="6400800" y="3124200"/>
            <a:ext cx="881957" cy="449118"/>
          </a:xfrm>
          <a:prstGeom prst="wedgeRoundRectCallout">
            <a:avLst>
              <a:gd name="adj1" fmla="val -2379"/>
              <a:gd name="adj2" fmla="val 82440"/>
              <a:gd name="adj3" fmla="val 16667"/>
            </a:avLst>
          </a:prstGeom>
          <a:noFill/>
          <a:ln w="19050">
            <a:solidFill>
              <a:srgbClr val="C0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>
              <a:lnSpc>
                <a:spcPct val="80000"/>
              </a:lnSpc>
            </a:pPr>
            <a:r>
              <a:rPr lang="en-US" sz="1400" b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Killing </a:t>
            </a:r>
          </a:p>
          <a:p>
            <a:pPr algn="ctr">
              <a:lnSpc>
                <a:spcPct val="80000"/>
              </a:lnSpc>
            </a:pP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mutant</a:t>
            </a:r>
            <a:endParaRPr lang="en-US" sz="1400" b="0" dirty="0">
              <a:solidFill>
                <a:srgbClr val="C0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49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99599"/>
          </a:xfrm>
        </p:spPr>
        <p:txBody>
          <a:bodyPr>
            <a:noAutofit/>
          </a:bodyPr>
          <a:lstStyle/>
          <a:p>
            <a:r>
              <a:rPr lang="en-US" b="1" dirty="0" smtClean="0"/>
              <a:t>From Challenges to </a:t>
            </a:r>
            <a:r>
              <a:rPr lang="en-US" b="1" dirty="0" smtClean="0">
                <a:solidFill>
                  <a:srgbClr val="FFFF00"/>
                </a:solidFill>
              </a:rPr>
              <a:t>Fault Model</a:t>
            </a:r>
            <a:endParaRPr lang="en-US" b="1" dirty="0">
              <a:solidFill>
                <a:srgbClr val="FFFF00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76200" y="1066800"/>
          <a:ext cx="8991600" cy="504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9392"/>
                <a:gridCol w="508220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Challenges</a:t>
                      </a:r>
                      <a:endParaRPr lang="en-US" sz="22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Potential</a:t>
                      </a:r>
                      <a:r>
                        <a:rPr lang="en-US" sz="22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Faults</a:t>
                      </a:r>
                      <a:endParaRPr lang="en-US" sz="22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1. Users’ ability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to control web apps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Unintended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transitions caused by the user via a web browser or intentionally bypass the app validation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2. Identifying web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resources with URLs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Incorrect or inappropriate URLs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3. Comm.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depending on HTTP requests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Incorrect transfer mode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(GET vs POST)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4. Comm. via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data exchanges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Mismatched parameters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5.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Novel control connections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Incorrect use between redirect and forward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transitions 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 rowSpan="3"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6. Server-side state management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Incorrect scope setting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7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Not initializing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a session when it should be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7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Omitting necessary session info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 rowSpan="3"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7. Client-side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state management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Omitting necessary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info about hidden form fields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7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Submitting incorrect info about hidden form</a:t>
                      </a:r>
                      <a:r>
                        <a:rPr lang="en-US" sz="18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fields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7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Omitting necessary read-only info</a:t>
                      </a:r>
                      <a:endParaRPr lang="en-US" sz="18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3886200" y="928199"/>
            <a:ext cx="5181600" cy="532020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22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924800" cy="733306"/>
          </a:xfrm>
        </p:spPr>
        <p:txBody>
          <a:bodyPr>
            <a:noAutofit/>
          </a:bodyPr>
          <a:lstStyle/>
          <a:p>
            <a:r>
              <a:rPr lang="en-US" b="1" dirty="0" smtClean="0"/>
              <a:t>Mutation Testing</a:t>
            </a:r>
            <a:endParaRPr lang="en-US" b="1" dirty="0"/>
          </a:p>
        </p:txBody>
      </p:sp>
      <p:sp>
        <p:nvSpPr>
          <p:cNvPr id="43" name="Rectangle 42"/>
          <p:cNvSpPr/>
          <p:nvPr/>
        </p:nvSpPr>
        <p:spPr>
          <a:xfrm>
            <a:off x="228600" y="1066800"/>
            <a:ext cx="8608593" cy="5486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457200" y="2209800"/>
            <a:ext cx="8149162" cy="3505200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ill Sans MT" charset="0"/>
              <a:ea typeface="Gill Sans MT" charset="0"/>
              <a:cs typeface="Gill Sans MT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762000" y="4553587"/>
            <a:ext cx="1249750" cy="863767"/>
            <a:chOff x="723429" y="4367457"/>
            <a:chExt cx="1249750" cy="863767"/>
          </a:xfrm>
        </p:grpSpPr>
        <p:sp>
          <p:nvSpPr>
            <p:cNvPr id="48" name="Rectangle 47"/>
            <p:cNvSpPr/>
            <p:nvPr/>
          </p:nvSpPr>
          <p:spPr bwMode="auto">
            <a:xfrm>
              <a:off x="723429" y="4367457"/>
              <a:ext cx="779471" cy="64188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871863" y="4487392"/>
              <a:ext cx="779471" cy="64188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988757" y="4589336"/>
              <a:ext cx="984422" cy="64188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9525" cap="flat" cmpd="sng" algn="ctr">
              <a:solidFill>
                <a:schemeClr val="bg2">
                  <a:lumMod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800" b="0" dirty="0" smtClean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mutants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sp>
        <p:nvSpPr>
          <p:cNvPr id="56" name="Rectangle 55"/>
          <p:cNvSpPr/>
          <p:nvPr/>
        </p:nvSpPr>
        <p:spPr bwMode="auto">
          <a:xfrm>
            <a:off x="679208" y="1282267"/>
            <a:ext cx="1251763" cy="73244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Subject programs</a:t>
            </a:r>
          </a:p>
        </p:txBody>
      </p:sp>
      <p:sp>
        <p:nvSpPr>
          <p:cNvPr id="57" name="Rectangle 56"/>
          <p:cNvSpPr/>
          <p:nvPr/>
        </p:nvSpPr>
        <p:spPr bwMode="auto">
          <a:xfrm>
            <a:off x="669467" y="3276600"/>
            <a:ext cx="1272980" cy="892527"/>
          </a:xfrm>
          <a:prstGeom prst="rect">
            <a:avLst/>
          </a:prstGeom>
          <a:solidFill>
            <a:schemeClr val="bg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Apply </a:t>
            </a:r>
          </a:p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mutation operators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cxnSp>
        <p:nvCxnSpPr>
          <p:cNvPr id="58" name="Straight Arrow Connector 57"/>
          <p:cNvCxnSpPr>
            <a:stCxn id="58" idx="2"/>
            <a:endCxn id="61" idx="0"/>
          </p:cNvCxnSpPr>
          <p:nvPr/>
        </p:nvCxnSpPr>
        <p:spPr bwMode="auto">
          <a:xfrm>
            <a:off x="1305090" y="2014707"/>
            <a:ext cx="867" cy="126189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61" name="Rectangle 60"/>
          <p:cNvSpPr/>
          <p:nvPr/>
        </p:nvSpPr>
        <p:spPr bwMode="auto">
          <a:xfrm>
            <a:off x="2644158" y="2492243"/>
            <a:ext cx="1811535" cy="713611"/>
          </a:xfrm>
          <a:prstGeom prst="rect">
            <a:avLst/>
          </a:prstGeom>
          <a:solidFill>
            <a:srgbClr val="FFFF9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Run tests on subject program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62" name="Rectangle 61"/>
          <p:cNvSpPr/>
          <p:nvPr/>
        </p:nvSpPr>
        <p:spPr bwMode="auto">
          <a:xfrm>
            <a:off x="2770453" y="4793665"/>
            <a:ext cx="1558944" cy="699858"/>
          </a:xfrm>
          <a:prstGeom prst="rect">
            <a:avLst/>
          </a:prstGeom>
          <a:solidFill>
            <a:srgbClr val="FFFDA9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Run tests on mutants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63" name="Rectangle 62"/>
          <p:cNvSpPr/>
          <p:nvPr/>
        </p:nvSpPr>
        <p:spPr bwMode="auto">
          <a:xfrm>
            <a:off x="2770453" y="3570331"/>
            <a:ext cx="1558944" cy="840661"/>
          </a:xfrm>
          <a:prstGeom prst="rect">
            <a:avLst/>
          </a:prstGeom>
          <a:solidFill>
            <a:srgbClr val="FFD7D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Generate tests</a:t>
            </a:r>
          </a:p>
        </p:txBody>
      </p:sp>
      <p:cxnSp>
        <p:nvCxnSpPr>
          <p:cNvPr id="64" name="Straight Arrow Connector 63"/>
          <p:cNvCxnSpPr/>
          <p:nvPr/>
        </p:nvCxnSpPr>
        <p:spPr bwMode="auto">
          <a:xfrm>
            <a:off x="3549925" y="3205855"/>
            <a:ext cx="0" cy="3657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/>
          </a:ln>
          <a:effectLst/>
        </p:spPr>
      </p:cxnSp>
      <p:cxnSp>
        <p:nvCxnSpPr>
          <p:cNvPr id="65" name="Straight Arrow Connector 64"/>
          <p:cNvCxnSpPr>
            <a:endCxn id="68" idx="1"/>
          </p:cNvCxnSpPr>
          <p:nvPr/>
        </p:nvCxnSpPr>
        <p:spPr bwMode="auto">
          <a:xfrm>
            <a:off x="2049378" y="5132116"/>
            <a:ext cx="721075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66" name="Group 65"/>
          <p:cNvGrpSpPr/>
          <p:nvPr/>
        </p:nvGrpSpPr>
        <p:grpSpPr>
          <a:xfrm>
            <a:off x="4913032" y="3460716"/>
            <a:ext cx="1905376" cy="1095522"/>
            <a:chOff x="4919144" y="3276600"/>
            <a:chExt cx="1676400" cy="914400"/>
          </a:xfrm>
        </p:grpSpPr>
        <p:sp>
          <p:nvSpPr>
            <p:cNvPr id="67" name="Diamond 66"/>
            <p:cNvSpPr/>
            <p:nvPr/>
          </p:nvSpPr>
          <p:spPr bwMode="auto">
            <a:xfrm>
              <a:off x="4953000" y="3276600"/>
              <a:ext cx="1600200" cy="914400"/>
            </a:xfrm>
            <a:prstGeom prst="diamond">
              <a:avLst/>
            </a:prstGeom>
            <a:solidFill>
              <a:srgbClr val="73FDD6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68" name="Rectangle 67"/>
            <p:cNvSpPr/>
            <p:nvPr/>
          </p:nvSpPr>
          <p:spPr bwMode="auto">
            <a:xfrm>
              <a:off x="4919144" y="3432267"/>
              <a:ext cx="1676400" cy="71568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800" b="0" dirty="0" smtClean="0">
                  <a:solidFill>
                    <a:srgbClr val="000000"/>
                  </a:solidFill>
                  <a:latin typeface="Gill Sans MT" charset="0"/>
                  <a:ea typeface="Gill Sans MT" charset="0"/>
                  <a:cs typeface="Gill Sans MT" charset="0"/>
                </a:rPr>
                <a:t>Distinguishable result?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cxnSp>
        <p:nvCxnSpPr>
          <p:cNvPr id="69" name="Elbow Connector 68"/>
          <p:cNvCxnSpPr/>
          <p:nvPr/>
        </p:nvCxnSpPr>
        <p:spPr bwMode="auto">
          <a:xfrm>
            <a:off x="4455693" y="2849049"/>
            <a:ext cx="1405203" cy="611667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2" name="Elbow Connector 71"/>
          <p:cNvCxnSpPr/>
          <p:nvPr/>
        </p:nvCxnSpPr>
        <p:spPr bwMode="auto">
          <a:xfrm flipV="1">
            <a:off x="4329397" y="4556238"/>
            <a:ext cx="1531499" cy="732602"/>
          </a:xfrm>
          <a:prstGeom prst="bent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73" name="Group 72"/>
          <p:cNvGrpSpPr/>
          <p:nvPr/>
        </p:nvGrpSpPr>
        <p:grpSpPr>
          <a:xfrm>
            <a:off x="4008789" y="3465576"/>
            <a:ext cx="1419409" cy="753592"/>
            <a:chOff x="3741822" y="3524603"/>
            <a:chExt cx="1371600" cy="715683"/>
          </a:xfrm>
        </p:grpSpPr>
        <p:cxnSp>
          <p:nvCxnSpPr>
            <p:cNvPr id="74" name="Straight Arrow Connector 73"/>
            <p:cNvCxnSpPr/>
            <p:nvPr/>
          </p:nvCxnSpPr>
          <p:spPr bwMode="auto">
            <a:xfrm flipV="1">
              <a:off x="4038600" y="4045646"/>
              <a:ext cx="614192" cy="4467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75" name="Rectangle 74"/>
            <p:cNvSpPr/>
            <p:nvPr/>
          </p:nvSpPr>
          <p:spPr bwMode="auto">
            <a:xfrm>
              <a:off x="3741822" y="3524603"/>
              <a:ext cx="1371600" cy="71568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800" b="0" dirty="0" smtClean="0">
                  <a:latin typeface="Gill Sans MT" charset="0"/>
                  <a:ea typeface="Gill Sans MT" charset="0"/>
                  <a:cs typeface="Gill Sans MT" charset="0"/>
                </a:rPr>
                <a:t>no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sp>
        <p:nvSpPr>
          <p:cNvPr id="76" name="Rectangle 75"/>
          <p:cNvSpPr/>
          <p:nvPr/>
        </p:nvSpPr>
        <p:spPr bwMode="auto">
          <a:xfrm>
            <a:off x="7407085" y="3505200"/>
            <a:ext cx="983460" cy="103560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Record </a:t>
            </a:r>
          </a:p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killed </a:t>
            </a:r>
          </a:p>
          <a:p>
            <a:pPr marL="0" marR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mutants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6226732" y="3465576"/>
            <a:ext cx="1558944" cy="753591"/>
            <a:chOff x="6181710" y="3213741"/>
            <a:chExt cx="1371600" cy="715683"/>
          </a:xfrm>
        </p:grpSpPr>
        <p:cxnSp>
          <p:nvCxnSpPr>
            <p:cNvPr id="78" name="Straight Arrow Connector 77"/>
            <p:cNvCxnSpPr/>
            <p:nvPr/>
          </p:nvCxnSpPr>
          <p:spPr bwMode="auto">
            <a:xfrm>
              <a:off x="6650567" y="3733800"/>
              <a:ext cx="569648" cy="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79" name="Rectangle 78"/>
            <p:cNvSpPr/>
            <p:nvPr/>
          </p:nvSpPr>
          <p:spPr bwMode="auto">
            <a:xfrm>
              <a:off x="6181710" y="3213741"/>
              <a:ext cx="1371600" cy="715683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800" b="0" dirty="0" smtClean="0">
                  <a:latin typeface="Gill Sans MT" charset="0"/>
                  <a:ea typeface="Gill Sans MT" charset="0"/>
                  <a:cs typeface="Gill Sans MT" charset="0"/>
                </a:rPr>
                <a:t>yes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cxnSp>
        <p:nvCxnSpPr>
          <p:cNvPr id="80" name="Straight Arrow Connector 79"/>
          <p:cNvCxnSpPr/>
          <p:nvPr/>
        </p:nvCxnSpPr>
        <p:spPr bwMode="auto">
          <a:xfrm>
            <a:off x="1305957" y="4163770"/>
            <a:ext cx="0" cy="38446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1" name="Straight Arrow Connector 80"/>
          <p:cNvCxnSpPr/>
          <p:nvPr/>
        </p:nvCxnSpPr>
        <p:spPr bwMode="auto">
          <a:xfrm>
            <a:off x="3576987" y="4410992"/>
            <a:ext cx="0" cy="36630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2" name="Elbow Connector 81"/>
          <p:cNvCxnSpPr>
            <a:stCxn id="58" idx="3"/>
            <a:endCxn id="63" idx="0"/>
          </p:cNvCxnSpPr>
          <p:nvPr/>
        </p:nvCxnSpPr>
        <p:spPr>
          <a:xfrm>
            <a:off x="1930971" y="1648487"/>
            <a:ext cx="1618955" cy="843756"/>
          </a:xfrm>
          <a:prstGeom prst="bentConnector2">
            <a:avLst/>
          </a:prstGeom>
          <a:ln w="38100">
            <a:solidFill>
              <a:schemeClr val="bg2">
                <a:lumMod val="2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228600" y="3105786"/>
            <a:ext cx="2186958" cy="123761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34" name="Rounded Rectangular Callout 33"/>
          <p:cNvSpPr/>
          <p:nvPr/>
        </p:nvSpPr>
        <p:spPr bwMode="auto">
          <a:xfrm>
            <a:off x="669467" y="5760720"/>
            <a:ext cx="1309889" cy="612648"/>
          </a:xfrm>
          <a:prstGeom prst="wedgeRoundRectCallout">
            <a:avLst>
              <a:gd name="adj1" fmla="val -2053"/>
              <a:gd name="adj2" fmla="val -90146"/>
              <a:gd name="adj3" fmla="val 16667"/>
            </a:avLst>
          </a:prstGeom>
          <a:noFill/>
          <a:ln w="19050">
            <a:solidFill>
              <a:srgbClr val="C0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>
              <a:lnSpc>
                <a:spcPct val="85000"/>
              </a:lnSpc>
            </a:pP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Must be </a:t>
            </a:r>
          </a:p>
          <a:p>
            <a:pPr algn="ctr">
              <a:lnSpc>
                <a:spcPct val="85000"/>
              </a:lnSpc>
            </a:pP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valid strings</a:t>
            </a:r>
          </a:p>
          <a:p>
            <a:pPr algn="ctr">
              <a:lnSpc>
                <a:spcPct val="85000"/>
              </a:lnSpc>
            </a:pP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(</a:t>
            </a:r>
            <a:r>
              <a:rPr lang="en-US" sz="1400" b="0" dirty="0" err="1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compilable</a:t>
            </a: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)</a:t>
            </a:r>
            <a:endParaRPr lang="en-US" sz="1400" b="0" dirty="0">
              <a:solidFill>
                <a:srgbClr val="C0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057400" y="6072666"/>
            <a:ext cx="4691287" cy="404334"/>
          </a:xfrm>
          <a:prstGeom prst="rect">
            <a:avLst/>
          </a:prstGeom>
        </p:spPr>
        <p:txBody>
          <a:bodyPr vert="horz" wrap="none" lIns="91440" tIns="45720" rIns="91440" bIns="45720" rtlCol="0">
            <a:normAutofit/>
          </a:bodyPr>
          <a:lstStyle/>
          <a:p>
            <a:pPr marL="15875" indent="0" fontAlgn="auto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Mutants are not tests, but used to find tests</a:t>
            </a:r>
          </a:p>
        </p:txBody>
      </p:sp>
      <p:sp>
        <p:nvSpPr>
          <p:cNvPr id="38" name="Rounded Rectangular Callout 37"/>
          <p:cNvSpPr/>
          <p:nvPr/>
        </p:nvSpPr>
        <p:spPr bwMode="auto">
          <a:xfrm>
            <a:off x="6400800" y="3124200"/>
            <a:ext cx="881957" cy="449118"/>
          </a:xfrm>
          <a:prstGeom prst="wedgeRoundRectCallout">
            <a:avLst>
              <a:gd name="adj1" fmla="val -2379"/>
              <a:gd name="adj2" fmla="val 82440"/>
              <a:gd name="adj3" fmla="val 16667"/>
            </a:avLst>
          </a:prstGeom>
          <a:noFill/>
          <a:ln w="19050">
            <a:solidFill>
              <a:srgbClr val="C0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>
              <a:lnSpc>
                <a:spcPct val="80000"/>
              </a:lnSpc>
            </a:pPr>
            <a:r>
              <a:rPr lang="en-US" sz="1400" b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Killing </a:t>
            </a:r>
          </a:p>
          <a:p>
            <a:pPr algn="ctr">
              <a:lnSpc>
                <a:spcPct val="80000"/>
              </a:lnSpc>
            </a:pPr>
            <a:r>
              <a:rPr lang="en-US" sz="1400" b="0" dirty="0" smtClean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mutant</a:t>
            </a:r>
            <a:endParaRPr lang="en-US" sz="1400" b="0" dirty="0">
              <a:solidFill>
                <a:srgbClr val="C0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ounded Rectangle 31"/>
              <p:cNvSpPr/>
              <p:nvPr/>
            </p:nvSpPr>
            <p:spPr>
              <a:xfrm>
                <a:off x="2079405" y="1143000"/>
                <a:ext cx="6937742" cy="4823934"/>
              </a:xfrm>
              <a:prstGeom prst="roundRect">
                <a:avLst/>
              </a:prstGeom>
              <a:solidFill>
                <a:schemeClr val="bg2"/>
              </a:solidFill>
              <a:ln w="57150">
                <a:solidFill>
                  <a:srgbClr val="0000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Mutation operators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Rules that specify how to modify the code (mutate)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Well designed operators result in power tests</a:t>
                </a:r>
              </a:p>
              <a:p>
                <a:pPr marL="342900" indent="-342900">
                  <a:buFont typeface="Arial" charset="0"/>
                  <a:buChar char="•"/>
                </a:pPr>
                <a:endParaRPr lang="en-US" sz="2200" b="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endParaRPr>
              </a:p>
              <a:p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Mutation operators do one of two tasks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Mimic typical programmer mistakes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Encourage common test heuristics</a:t>
                </a:r>
              </a:p>
              <a:p>
                <a:pPr marL="342900" indent="-342900">
                  <a:buFont typeface="Arial" charset="0"/>
                  <a:buChar char="•"/>
                </a:pPr>
                <a:endParaRPr lang="en-US" sz="2200" b="0" dirty="0" smtClean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endParaRPr>
              </a:p>
              <a:p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We use mutation testing to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Help testers design high quality tests </a:t>
                </a:r>
              </a:p>
              <a:p>
                <a:pPr marL="342900" indent="-342900">
                  <a:buFont typeface="Arial" charset="0"/>
                  <a:buChar char="•"/>
                </a:pPr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Evaluate the quality of existing tests</a:t>
                </a:r>
                <a:endParaRPr lang="en-US" sz="2200" b="0" dirty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endParaRPr>
              </a:p>
              <a:p>
                <a:pPr marL="342900" indent="-342900">
                  <a:buFont typeface="Arial" charset="0"/>
                  <a:buChar char="•"/>
                </a:pPr>
                <a:endParaRPr lang="en-US" sz="2200" b="0" dirty="0" smtClean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endParaRPr>
              </a:p>
              <a:p>
                <a:r>
                  <a:rPr lang="en-US" sz="2200" b="0" dirty="0" smtClean="0">
                    <a:solidFill>
                      <a:schemeClr val="tx1"/>
                    </a:solidFill>
                    <a:latin typeface="Gill Sans MT" charset="0"/>
                    <a:ea typeface="Gill Sans MT" charset="0"/>
                    <a:cs typeface="Gill Sans MT" charset="0"/>
                  </a:rPr>
                  <a:t>Mutation scores </a:t>
                </a:r>
                <a14:m>
                  <m:oMath xmlns:m="http://schemas.openxmlformats.org/officeDocument/2006/math">
                    <m:r>
                      <a:rPr lang="is-IS" b="0" i="1" smtClean="0">
                        <a:solidFill>
                          <a:schemeClr val="tx1"/>
                        </a:solidFill>
                        <a:latin typeface="Cambria Math" charset="0"/>
                        <a:ea typeface="Gill Sans MT" charset="0"/>
                        <a:cs typeface="Gill Sans MT" charset="0"/>
                      </a:rPr>
                      <m:t>=</m:t>
                    </m:r>
                    <m:f>
                      <m:fPr>
                        <m:ctrlPr>
                          <a:rPr lang="is-I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#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𝑚𝑢𝑡𝑎𝑛𝑡𝑠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𝑘𝑖𝑙𝑙𝑒𝑑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#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𝑛𝑜𝑛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𝑒𝑞𝑢𝑖𝑣𝑎𝑙𝑒𝑛𝑡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  <a:ea typeface="Gill Sans MT" charset="0"/>
                            <a:cs typeface="Gill Sans MT" charset="0"/>
                          </a:rPr>
                          <m:t>𝑚𝑢𝑡𝑎𝑛𝑡𝑠</m:t>
                        </m:r>
                      </m:den>
                    </m:f>
                  </m:oMath>
                </a14:m>
                <a:endParaRPr lang="en-US" b="0" dirty="0" smtClean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endParaRPr>
              </a:p>
            </p:txBody>
          </p:sp>
        </mc:Choice>
        <mc:Fallback xmlns="">
          <p:sp>
            <p:nvSpPr>
              <p:cNvPr id="32" name="Rounded Rectangle 3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9405" y="1143000"/>
                <a:ext cx="6937742" cy="4823934"/>
              </a:xfrm>
              <a:prstGeom prst="round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57150">
                <a:solidFill>
                  <a:srgbClr val="000099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/>
          <p:cNvSpPr txBox="1"/>
          <p:nvPr/>
        </p:nvSpPr>
        <p:spPr>
          <a:xfrm>
            <a:off x="7973031" y="44050"/>
            <a:ext cx="1133856" cy="32918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sz="16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review</a:t>
            </a:r>
            <a:endParaRPr lang="en-US" sz="16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642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  <p:bldP spid="61" grpId="0" animBg="1"/>
      <p:bldP spid="62" grpId="0" animBg="1"/>
      <p:bldP spid="63" grpId="0" animBg="1"/>
      <p:bldP spid="76" grpId="0" animBg="1"/>
      <p:bldP spid="33" grpId="0" animBg="1"/>
      <p:bldP spid="34" grpId="0" animBg="1"/>
      <p:bldP spid="35" grpId="0"/>
      <p:bldP spid="38" grpId="0" animBg="1"/>
      <p:bldP spid="3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8600"/>
            <a:ext cx="7543802" cy="685800"/>
          </a:xfrm>
        </p:spPr>
        <p:txBody>
          <a:bodyPr>
            <a:noAutofit/>
          </a:bodyPr>
          <a:lstStyle/>
          <a:p>
            <a:r>
              <a:rPr lang="en-US" b="1" dirty="0" smtClean="0"/>
              <a:t>Web Mutation Operators</a:t>
            </a:r>
            <a:endParaRPr lang="en-US" b="1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76200" y="969264"/>
          <a:ext cx="8991600" cy="536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/>
                <a:gridCol w="2362200"/>
                <a:gridCol w="838200"/>
                <a:gridCol w="3810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Challenges</a:t>
                      </a:r>
                      <a:endParaRPr lang="en-US" sz="20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Potential</a:t>
                      </a:r>
                      <a:r>
                        <a:rPr lang="en-US" sz="20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Faults</a:t>
                      </a:r>
                      <a:endParaRPr lang="en-US" sz="20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Web Mutation Operators</a:t>
                      </a:r>
                      <a:endParaRPr lang="en-US" sz="20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sz="14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180975" indent="-180975">
                        <a:tabLst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1. Users’ ability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to control web apps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Unintended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transitions caused by the user via a web browser or intentionally bypass the app validation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FOB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Insert a dummy URL to the browser history before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the current URL (or screen)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rowSpan="5">
                  <a:txBody>
                    <a:bodyPr/>
                    <a:lstStyle/>
                    <a:p>
                      <a:pPr marL="180975" indent="-180975">
                        <a:tabLst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2. Identifying web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resources with URLs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Incorrect or inappropriate URLs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WLUR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Replace URL of </a:t>
                      </a:r>
                      <a:r>
                        <a:rPr lang="en-US" sz="15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href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6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attr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of an </a:t>
                      </a:r>
                      <a:r>
                        <a:rPr lang="en-US" sz="15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&lt;A&gt;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tag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600" baseline="0" dirty="0" smtClean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6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WLUD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Delete URL of </a:t>
                      </a:r>
                      <a:r>
                        <a:rPr lang="en-US" sz="15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href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6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attr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of an </a:t>
                      </a:r>
                      <a:r>
                        <a:rPr lang="en-US" sz="15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&lt;A&gt;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tag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6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WFUR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Replace URL of </a:t>
                      </a:r>
                      <a:r>
                        <a:rPr lang="en-US" sz="15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href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6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attr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of an </a:t>
                      </a:r>
                      <a:r>
                        <a:rPr lang="en-US" sz="15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&lt;form&gt;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tag</a:t>
                      </a:r>
                      <a:endParaRPr lang="en-US" sz="1600" dirty="0" smtClean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6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WRUR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Replace URL of </a:t>
                      </a:r>
                      <a:r>
                        <a:rPr lang="en-US" sz="15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sendRedirect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method of an </a:t>
                      </a:r>
                      <a:r>
                        <a:rPr lang="en-US" sz="15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HttpServletResponse</a:t>
                      </a:r>
                      <a:r>
                        <a:rPr lang="en-US" sz="15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endParaRPr lang="en-US" sz="15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6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WCUR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Replace URL of </a:t>
                      </a:r>
                      <a:r>
                        <a:rPr lang="en-US" sz="15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page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6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attr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of JSP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forward action and JSP include action, and </a:t>
                      </a:r>
                      <a:r>
                        <a:rPr lang="en-US" sz="15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file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attr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of JSP include directive</a:t>
                      </a:r>
                      <a:endParaRPr lang="en-US" sz="1600" dirty="0" smtClean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180975" marR="0" indent="-180975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3. Comm.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depending on HTTP requests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Incorrect transfer mode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(GET vs POST)</a:t>
                      </a:r>
                      <a:endParaRPr lang="en-US" sz="1600" dirty="0" smtClean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WFTR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Replace a transfer mode with another transfer mode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180975" indent="-180975">
                        <a:tabLst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4. Comm. via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data exchanges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Mismatched parameters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WPVD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Remove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a parameter-value pair from JSP include action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9" name="Rounded Rectangle 18"/>
          <p:cNvSpPr/>
          <p:nvPr/>
        </p:nvSpPr>
        <p:spPr>
          <a:xfrm>
            <a:off x="27432" y="1335024"/>
            <a:ext cx="9089136" cy="13716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117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28600"/>
            <a:ext cx="7467602" cy="685800"/>
          </a:xfrm>
        </p:spPr>
        <p:txBody>
          <a:bodyPr>
            <a:noAutofit/>
          </a:bodyPr>
          <a:lstStyle/>
          <a:p>
            <a:r>
              <a:rPr lang="en-US" b="1" dirty="0" smtClean="0"/>
              <a:t>Web Mutation Operators</a:t>
            </a:r>
            <a:endParaRPr lang="en-US" b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03632" y="969264"/>
          <a:ext cx="8964168" cy="542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4248"/>
                <a:gridCol w="2331720"/>
                <a:gridCol w="835152"/>
                <a:gridCol w="381304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Challenges</a:t>
                      </a:r>
                      <a:endParaRPr lang="en-US" sz="20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Potential</a:t>
                      </a:r>
                      <a:r>
                        <a:rPr lang="en-US" sz="20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Faults</a:t>
                      </a:r>
                      <a:endParaRPr lang="en-US" sz="20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Web Mutation Operators</a:t>
                      </a:r>
                      <a:endParaRPr lang="en-US" sz="20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sz="14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233363" indent="-233363">
                        <a:tabLst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5.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Novel control connections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Incorrect use between redirect and forward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transitions 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WCTR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Replace a redirect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transition with a forward transition and a forward transition with a redirect transition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rowSpan="3">
                  <a:txBody>
                    <a:bodyPr/>
                    <a:lstStyle/>
                    <a:p>
                      <a:pPr marL="233363" marR="0" indent="-2333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6. Server-side state management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Incorrect scope setting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WSCR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Replace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scope of </a:t>
                      </a:r>
                      <a:r>
                        <a:rPr lang="en-US" sz="15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&lt;</a:t>
                      </a:r>
                      <a:r>
                        <a:rPr lang="en-US" sz="1500" baseline="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jsp:useBean</a:t>
                      </a:r>
                      <a:r>
                        <a:rPr lang="en-US" sz="15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&gt;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with another setting (</a:t>
                      </a:r>
                      <a:r>
                        <a:rPr lang="en-US" sz="15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page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, </a:t>
                      </a:r>
                      <a:r>
                        <a:rPr lang="en-US" sz="15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request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, </a:t>
                      </a:r>
                      <a:r>
                        <a:rPr lang="en-US" sz="15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session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, </a:t>
                      </a:r>
                      <a:r>
                        <a:rPr lang="en-US" sz="15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application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)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5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Not initializing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a session object when it should be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WSIR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Change a </a:t>
                      </a:r>
                      <a:r>
                        <a:rPr lang="en-US" sz="15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session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object initialization to the opposite behavior (i.e., whether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to create an instance)</a:t>
                      </a:r>
                      <a:endParaRPr lang="en-US" sz="1600" dirty="0" smtClean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sz="1500" dirty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Omitting necessary session info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WSAD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Delete </a:t>
                      </a:r>
                      <a:r>
                        <a:rPr lang="en-US" sz="150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setAttribute</a:t>
                      </a: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method of a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5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session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object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rowSpan="3">
                  <a:txBody>
                    <a:bodyPr/>
                    <a:lstStyle/>
                    <a:p>
                      <a:pPr marL="233363" marR="0" indent="-233363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7. Client-side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state management</a:t>
                      </a:r>
                      <a:endParaRPr lang="en-US" sz="1600" dirty="0" smtClean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Omitting necessary info about hidden form fields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WHID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Delete a hidden form field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baseline="0" dirty="0" smtClean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Submitting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incorrect info about hidden form fields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WHIR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Replace value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of a hidden form field with another value in the same application domain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baseline="0" dirty="0" smtClean="0">
                        <a:latin typeface="Apple Braille" charset="0"/>
                        <a:ea typeface="Apple Braille" charset="0"/>
                        <a:cs typeface="Apple Braill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Omitting necessary read-only info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WOID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Delete</a:t>
                      </a:r>
                      <a:r>
                        <a:rPr lang="en-US" sz="160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a read-only input control</a:t>
                      </a:r>
                      <a:endParaRPr lang="en-US" sz="1600" dirty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54864" y="2157984"/>
            <a:ext cx="9089136" cy="85725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54864" y="1316736"/>
            <a:ext cx="9089136" cy="85725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0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" y="76200"/>
            <a:ext cx="9036444" cy="862110"/>
          </a:xfrm>
        </p:spPr>
        <p:txBody>
          <a:bodyPr>
            <a:noAutofit/>
          </a:bodyPr>
          <a:lstStyle/>
          <a:p>
            <a:pPr>
              <a:lnSpc>
                <a:spcPct val="75000"/>
              </a:lnSpc>
            </a:pPr>
            <a:r>
              <a:rPr lang="en-US" sz="3600" b="1" dirty="0" smtClean="0"/>
              <a:t>Mutation Operator for Faults due to Operational Transitions</a:t>
            </a:r>
            <a:endParaRPr lang="en-US" sz="3600" b="1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128982" y="1116796"/>
          <a:ext cx="7598672" cy="5248643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845200"/>
                <a:gridCol w="4753472"/>
              </a:tblGrid>
              <a:tr h="1722408"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FOB – </a:t>
                      </a:r>
                      <a:r>
                        <a:rPr lang="en-US" sz="1800" b="1" dirty="0" err="1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FailOnBack</a:t>
                      </a: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endParaRPr lang="en-US" sz="1800" b="1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r>
                        <a:rPr lang="en-US" sz="18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</a:t>
                      </a:r>
                      <a:endParaRPr lang="en-US" sz="1800" b="1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&lt;html&gt;</a:t>
                      </a:r>
                    </a:p>
                    <a:p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</a:t>
                      </a:r>
                      <a:r>
                        <a:rPr lang="is-I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…</a:t>
                      </a: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</a:p>
                    <a:p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&lt;body</a:t>
                      </a:r>
                      <a:r>
                        <a:rPr lang="is-I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&gt;</a:t>
                      </a:r>
                      <a:endParaRPr lang="en-US" sz="1600" b="0" baseline="0" dirty="0" smtClean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&lt;body </a:t>
                      </a:r>
                      <a:r>
                        <a:rPr lang="en-US" sz="1600" b="0" baseline="0" dirty="0" err="1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onload</a:t>
                      </a:r>
                      <a:r>
                        <a:rPr lang="en-U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=“</a:t>
                      </a:r>
                      <a:r>
                        <a:rPr lang="en-US" sz="1600" b="0" baseline="0" dirty="0" err="1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manipulatehistory</a:t>
                      </a:r>
                      <a:r>
                        <a:rPr lang="en-U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()”</a:t>
                      </a: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&gt;</a:t>
                      </a:r>
                    </a:p>
                    <a:p>
                      <a:r>
                        <a:rPr lang="en-U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</a:t>
                      </a:r>
                      <a:r>
                        <a:rPr lang="en-U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&lt;script </a:t>
                      </a:r>
                      <a:r>
                        <a:rPr lang="en-US" sz="1600" b="0" baseline="0" dirty="0" err="1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src</a:t>
                      </a:r>
                      <a:r>
                        <a:rPr lang="en-U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=“</a:t>
                      </a:r>
                      <a:r>
                        <a:rPr lang="en-US" sz="1600" b="0" baseline="0" dirty="0" err="1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failOnBack.js</a:t>
                      </a:r>
                      <a:r>
                        <a:rPr lang="en-U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”&gt;&lt;/script&gt;</a:t>
                      </a:r>
                    </a:p>
                    <a:p>
                      <a:r>
                        <a:rPr lang="en-U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</a:t>
                      </a: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…</a:t>
                      </a:r>
                    </a:p>
                    <a:p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&lt;/html&gt;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450323">
                <a:tc gridSpan="2"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buFont typeface="+mj-lt"/>
                        <a:buNone/>
                      </a:pPr>
                      <a:r>
                        <a:rPr lang="en-US" sz="1600" b="1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failOnBack.js</a:t>
                      </a:r>
                      <a:r>
                        <a:rPr lang="en-US" sz="1600" b="1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f</a:t>
                      </a:r>
                      <a:r>
                        <a:rPr lang="is-I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unction manipulatehistory()</a:t>
                      </a:r>
                    </a:p>
                    <a:p>
                      <a:r>
                        <a:rPr lang="is-I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{</a:t>
                      </a:r>
                      <a:endParaRPr lang="en-US" sz="1600" b="0" i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   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var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currentpage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=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window.document.toString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();</a:t>
                      </a:r>
                    </a:p>
                    <a:p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   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var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currenturl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=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window.location.href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;</a:t>
                      </a:r>
                    </a:p>
                    <a:p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   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var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pageData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=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window.document.toString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();</a:t>
                      </a:r>
                    </a:p>
                    <a:p>
                      <a:endParaRPr lang="en-US" sz="1000" b="0" i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    // add a dummy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url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right before the current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url</a:t>
                      </a:r>
                      <a:endParaRPr lang="en-US" sz="1600" b="0" i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   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history.replaceState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(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pageData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, “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dummyurl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”, “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failonback.html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” );</a:t>
                      </a:r>
                      <a:endParaRPr lang="is-IS" sz="1600" b="0" i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    </a:t>
                      </a:r>
                      <a:r>
                        <a:rPr lang="en-US" sz="1600" b="0" i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history.pushState</a:t>
                      </a:r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( </a:t>
                      </a:r>
                      <a:r>
                        <a:rPr lang="en-US" sz="1600" b="0" i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currentpage</a:t>
                      </a:r>
                      <a:r>
                        <a:rPr lang="en-US" sz="1600" b="0" i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,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“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currenturl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”,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currenturl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);</a:t>
                      </a:r>
                    </a:p>
                    <a:p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}</a:t>
                      </a:r>
                    </a:p>
                    <a:p>
                      <a:endParaRPr lang="en-US" sz="1000" b="0" i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// update the page content</a:t>
                      </a:r>
                    </a:p>
                    <a:p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window.addEventListener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( ‘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popstate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’, function(event) {</a:t>
                      </a:r>
                    </a:p>
                    <a:p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              </a:t>
                      </a:r>
                      <a:r>
                        <a:rPr lang="en-US" sz="1600" b="0" i="0" baseline="0" dirty="0" err="1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window.location.reload</a:t>
                      </a:r>
                      <a:r>
                        <a:rPr lang="en-US" sz="1600" b="0" i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();     });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is-IS" sz="1600" b="0" baseline="0" dirty="0" smtClean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1463040" y="4636008"/>
            <a:ext cx="5852160" cy="53035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8077200" y="3984891"/>
            <a:ext cx="959244" cy="510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1600" b="0" smtClean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rPr>
              <a:t>browser history</a:t>
            </a:r>
            <a:endParaRPr lang="en-US" sz="1600">
              <a:solidFill>
                <a:schemeClr val="bg1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8184854" y="2112406"/>
            <a:ext cx="654346" cy="1849994"/>
            <a:chOff x="7346654" y="2130623"/>
            <a:chExt cx="654346" cy="1849994"/>
          </a:xfrm>
        </p:grpSpPr>
        <p:grpSp>
          <p:nvGrpSpPr>
            <p:cNvPr id="25" name="Group 24"/>
            <p:cNvGrpSpPr/>
            <p:nvPr/>
          </p:nvGrpSpPr>
          <p:grpSpPr>
            <a:xfrm>
              <a:off x="7346654" y="2435423"/>
              <a:ext cx="654346" cy="1545194"/>
              <a:chOff x="8261054" y="2435423"/>
              <a:chExt cx="654346" cy="1545194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8261054" y="2435423"/>
                <a:ext cx="654346" cy="3077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rgbClr val="FFFF00"/>
                </a:solidFill>
              </a:ln>
            </p:spPr>
            <p:txBody>
              <a:bodyPr wrap="none">
                <a:spAutoFit/>
              </a:bodyPr>
              <a:lstStyle/>
              <a:p>
                <a:r>
                  <a:rPr lang="en-US" sz="1400" b="0" dirty="0" smtClean="0">
                    <a:solidFill>
                      <a:schemeClr val="bg1"/>
                    </a:solidFill>
                    <a:latin typeface="Apple Braille" charset="0"/>
                    <a:ea typeface="Apple Braille" charset="0"/>
                    <a:cs typeface="Apple Braille" charset="0"/>
                  </a:rPr>
                  <a:t>URL_P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8261054" y="2743200"/>
                <a:ext cx="654346" cy="59733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rgbClr val="FFFF00"/>
                </a:solidFill>
              </a:ln>
            </p:spPr>
            <p:txBody>
              <a:bodyPr wrap="none">
                <a:noAutofit/>
              </a:bodyPr>
              <a:lstStyle/>
              <a:p>
                <a:endParaRPr 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8261054" y="3352800"/>
                <a:ext cx="654346" cy="3077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rgbClr val="FFFF00"/>
                </a:solidFill>
              </a:ln>
            </p:spPr>
            <p:txBody>
              <a:bodyPr wrap="none">
                <a:spAutoFit/>
              </a:bodyPr>
              <a:lstStyle/>
              <a:p>
                <a:r>
                  <a:rPr lang="en-US" sz="1400" b="0" dirty="0" smtClean="0">
                    <a:solidFill>
                      <a:schemeClr val="bg1"/>
                    </a:solidFill>
                    <a:latin typeface="Apple Braille" charset="0"/>
                    <a:ea typeface="Apple Braille" charset="0"/>
                    <a:cs typeface="Apple Braille" charset="0"/>
                  </a:rPr>
                  <a:t>URL_2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8261054" y="3672840"/>
                <a:ext cx="654346" cy="307777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rgbClr val="FFFF00"/>
                </a:solidFill>
              </a:ln>
            </p:spPr>
            <p:txBody>
              <a:bodyPr wrap="none">
                <a:spAutoFit/>
              </a:bodyPr>
              <a:lstStyle/>
              <a:p>
                <a:r>
                  <a:rPr lang="en-US" sz="1400" b="0" dirty="0" smtClean="0">
                    <a:solidFill>
                      <a:schemeClr val="bg1"/>
                    </a:solidFill>
                    <a:latin typeface="Apple Braille" charset="0"/>
                    <a:ea typeface="Apple Braille" charset="0"/>
                    <a:cs typeface="Apple Braille" charset="0"/>
                  </a:rPr>
                  <a:t>URL_1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6" name="Straight Connector 5"/>
              <p:cNvCxnSpPr/>
              <p:nvPr/>
            </p:nvCxnSpPr>
            <p:spPr>
              <a:xfrm>
                <a:off x="8595360" y="2926080"/>
                <a:ext cx="0" cy="228600"/>
              </a:xfrm>
              <a:prstGeom prst="line">
                <a:avLst/>
              </a:prstGeom>
              <a:ln w="38100">
                <a:solidFill>
                  <a:srgbClr val="FFFF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Rectangle 39"/>
            <p:cNvSpPr/>
            <p:nvPr/>
          </p:nvSpPr>
          <p:spPr>
            <a:xfrm>
              <a:off x="7346654" y="2130623"/>
              <a:ext cx="654346" cy="307777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FFFF0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sz="1400" b="0" dirty="0" smtClean="0">
                  <a:solidFill>
                    <a:schemeClr val="bg1"/>
                  </a:solidFill>
                  <a:latin typeface="Apple Braille" charset="0"/>
                  <a:ea typeface="Apple Braille" charset="0"/>
                  <a:cs typeface="Apple Braille" charset="0"/>
                </a:rPr>
                <a:t>URL_C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848600" y="1810583"/>
            <a:ext cx="1058630" cy="307777"/>
            <a:chOff x="7848600" y="1810583"/>
            <a:chExt cx="1058630" cy="307777"/>
          </a:xfrm>
        </p:grpSpPr>
        <p:cxnSp>
          <p:nvCxnSpPr>
            <p:cNvPr id="15" name="Straight Arrow Connector 14"/>
            <p:cNvCxnSpPr/>
            <p:nvPr/>
          </p:nvCxnSpPr>
          <p:spPr>
            <a:xfrm flipV="1">
              <a:off x="7848600" y="1981200"/>
              <a:ext cx="260054" cy="13750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>
              <a:off x="8184854" y="1810583"/>
              <a:ext cx="722376" cy="307777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FFFF0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sz="1400" b="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URL_C</a:t>
              </a:r>
              <a:endParaRPr lang="en-US" sz="14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sp>
        <p:nvSpPr>
          <p:cNvPr id="46" name="Rounded Rectangle 45"/>
          <p:cNvSpPr/>
          <p:nvPr/>
        </p:nvSpPr>
        <p:spPr>
          <a:xfrm>
            <a:off x="2819400" y="1600200"/>
            <a:ext cx="4128655" cy="83522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Isosceles Triangle 8"/>
          <p:cNvSpPr/>
          <p:nvPr/>
        </p:nvSpPr>
        <p:spPr>
          <a:xfrm>
            <a:off x="2971800" y="1905000"/>
            <a:ext cx="241925" cy="182880"/>
          </a:xfrm>
          <a:prstGeom prst="triangle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8184859" y="2112406"/>
            <a:ext cx="730541" cy="1849994"/>
            <a:chOff x="6858000" y="2130623"/>
            <a:chExt cx="567141" cy="1849994"/>
          </a:xfrm>
        </p:grpSpPr>
        <p:sp>
          <p:nvSpPr>
            <p:cNvPr id="20" name="Rectangle 19"/>
            <p:cNvSpPr/>
            <p:nvPr/>
          </p:nvSpPr>
          <p:spPr>
            <a:xfrm>
              <a:off x="6858000" y="2130623"/>
              <a:ext cx="561940" cy="307777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FF0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sz="1400" b="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URL_F</a:t>
              </a:r>
              <a:endParaRPr lang="en-US" sz="14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858000" y="2743200"/>
              <a:ext cx="567141" cy="597337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FFFF00"/>
              </a:solidFill>
            </a:ln>
          </p:spPr>
          <p:txBody>
            <a:bodyPr wrap="none">
              <a:noAutofit/>
            </a:bodyPr>
            <a:lstStyle/>
            <a:p>
              <a:endParaRPr lang="en-US" sz="14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858000" y="3352800"/>
              <a:ext cx="565840" cy="307777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FFFF0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sz="1400" b="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URL_2</a:t>
              </a:r>
              <a:endParaRPr lang="en-US" sz="14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858000" y="3672840"/>
              <a:ext cx="565840" cy="307777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FFFF0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sz="1400" b="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URL_1</a:t>
              </a:r>
              <a:endParaRPr lang="en-US" sz="14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7129359" y="2926080"/>
              <a:ext cx="0" cy="228600"/>
            </a:xfrm>
            <a:prstGeom prst="line">
              <a:avLst/>
            </a:prstGeom>
            <a:ln w="38100">
              <a:solidFill>
                <a:srgbClr val="FFFF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6858000" y="2435423"/>
              <a:ext cx="567141" cy="307777"/>
            </a:xfrm>
            <a:prstGeom prst="rect">
              <a:avLst/>
            </a:prstGeom>
            <a:solidFill>
              <a:schemeClr val="tx1"/>
            </a:solidFill>
            <a:ln>
              <a:solidFill>
                <a:srgbClr val="FFFF0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sz="1400" b="0" dirty="0" smtClean="0">
                  <a:solidFill>
                    <a:schemeClr val="bg1"/>
                  </a:solidFill>
                  <a:latin typeface="Gill Sans MT" charset="0"/>
                  <a:ea typeface="Gill Sans MT" charset="0"/>
                  <a:cs typeface="Gill Sans MT" charset="0"/>
                </a:rPr>
                <a:t>URL_P</a:t>
              </a:r>
              <a:endParaRPr lang="en-US" sz="1400" dirty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cxnSp>
        <p:nvCxnSpPr>
          <p:cNvPr id="52" name="Straight Arrow Connector 51"/>
          <p:cNvCxnSpPr/>
          <p:nvPr/>
        </p:nvCxnSpPr>
        <p:spPr>
          <a:xfrm flipV="1">
            <a:off x="7848600" y="2272146"/>
            <a:ext cx="260054" cy="13750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V="1">
            <a:off x="7848600" y="2286000"/>
            <a:ext cx="260054" cy="13750"/>
          </a:xfrm>
          <a:prstGeom prst="straightConnector1">
            <a:avLst/>
          </a:prstGeom>
          <a:ln w="28575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623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7" grpId="0"/>
      <p:bldP spid="4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38328" y="1079986"/>
            <a:ext cx="8500872" cy="55092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b="0" dirty="0" smtClean="0">
                <a:solidFill>
                  <a:srgbClr val="646464"/>
                </a:solidFill>
                <a:latin typeface="Gill Sans MT" charset="0"/>
                <a:ea typeface="Gill Sans MT" charset="0"/>
                <a:cs typeface="Gill Sans MT" charset="0"/>
              </a:rPr>
              <a:t>@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Test</a:t>
            </a:r>
          </a:p>
          <a:p>
            <a:r>
              <a:rPr lang="en-US" sz="1600" b="0" dirty="0" smtClean="0">
                <a:solidFill>
                  <a:srgbClr val="7F0055"/>
                </a:solidFill>
                <a:latin typeface="Gill Sans MT" charset="0"/>
                <a:ea typeface="Gill Sans MT" charset="0"/>
                <a:cs typeface="Gill Sans MT" charset="0"/>
              </a:rPr>
              <a:t>public</a:t>
            </a:r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sz="1600" b="0" dirty="0">
                <a:solidFill>
                  <a:srgbClr val="7F0055"/>
                </a:solidFill>
                <a:latin typeface="Gill Sans MT" charset="0"/>
                <a:ea typeface="Gill Sans MT" charset="0"/>
                <a:cs typeface="Gill Sans MT" charset="0"/>
              </a:rPr>
              <a:t>void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test_FOB_1() 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{</a:t>
            </a:r>
            <a:endParaRPr lang="en-US" sz="1600" b="0" dirty="0"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driver.get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"http://localhost:8080/experiment/</a:t>
            </a:r>
            <a:r>
              <a:rPr lang="en-US" sz="16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calculategpa.jsp</a:t>
            </a:r>
            <a:r>
              <a:rPr lang="en-US" sz="1600" b="0" dirty="0" smtClean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</a:t>
            </a:r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);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		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assertEquals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"Grade Calculator"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, </a:t>
            </a:r>
            <a:r>
              <a:rPr lang="en-US" sz="16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driver.getTitle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());</a:t>
            </a:r>
          </a:p>
          <a:p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		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smtClean="0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// </a:t>
            </a:r>
            <a:r>
              <a:rPr lang="en-US" sz="1600" b="0" dirty="0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simulate a form submission 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WebElement</a:t>
            </a:r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element = </a:t>
            </a:r>
            <a:r>
              <a:rPr lang="en-US" sz="16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By.name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"courseName1"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element.sendKeys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"swe1"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);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By.xpath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"//input[@type='radio' and @name='courseGrade1' and </a:t>
            </a:r>
            <a:r>
              <a:rPr lang="en-US" sz="1600" b="0" dirty="0" smtClean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@</a:t>
            </a:r>
            <a:r>
              <a:rPr lang="en-US" sz="16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value='B+']"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)).click();</a:t>
            </a:r>
          </a:p>
          <a:p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		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WebElement</a:t>
            </a:r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sz="16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btn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= </a:t>
            </a:r>
            <a:r>
              <a:rPr lang="en-US" sz="16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By.xpath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"//button[@name='</a:t>
            </a:r>
            <a:r>
              <a:rPr lang="en-US" sz="16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submitCourses</a:t>
            </a:r>
            <a:r>
              <a:rPr lang="en-US" sz="16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']"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btn.click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();</a:t>
            </a:r>
          </a:p>
          <a:p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				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smtClean="0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// </a:t>
            </a:r>
            <a:r>
              <a:rPr lang="en-US" sz="1600" b="0" dirty="0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check if system works properly when clicking the browser back button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driver.navigate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</a:t>
            </a:r>
            <a:r>
              <a:rPr lang="en-US" sz="1600" b="0" dirty="0">
                <a:solidFill>
                  <a:srgbClr val="FF0000"/>
                </a:solidFill>
                <a:latin typeface="Gill Sans MT" charset="0"/>
                <a:ea typeface="Gill Sans MT" charset="0"/>
                <a:cs typeface="Gill Sans MT" charset="0"/>
              </a:rPr>
              <a:t>.</a:t>
            </a:r>
            <a:r>
              <a:rPr lang="en-US" sz="1600" dirty="0">
                <a:solidFill>
                  <a:srgbClr val="FF0000"/>
                </a:solidFill>
                <a:latin typeface="Gill Sans MT" charset="0"/>
                <a:ea typeface="Gill Sans MT" charset="0"/>
                <a:cs typeface="Gill Sans MT" charset="0"/>
              </a:rPr>
              <a:t>back();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en-US" sz="16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assertEquals</a:t>
            </a:r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en-US" sz="1600" b="0" dirty="0" smtClean="0">
                <a:solidFill>
                  <a:srgbClr val="7F0055"/>
                </a:solidFill>
                <a:latin typeface="Gill Sans MT" charset="0"/>
                <a:ea typeface="Gill Sans MT" charset="0"/>
                <a:cs typeface="Gill Sans MT" charset="0"/>
              </a:rPr>
              <a:t>true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, </a:t>
            </a:r>
            <a:r>
              <a:rPr lang="en-US" sz="16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driver.getPageSource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().contains(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      </a:t>
            </a:r>
            <a:r>
              <a:rPr lang="en-US" sz="1600" b="0" dirty="0" smtClean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</a:t>
            </a:r>
            <a:r>
              <a:rPr lang="en-US" sz="16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Calculates the current GPA and the minimum GPA needed in the remaining classes"</a:t>
            </a:r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		</a:t>
            </a:r>
          </a:p>
          <a:p>
            <a:r>
              <a:rPr lang="en-US" sz="16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}</a:t>
            </a:r>
            <a:endParaRPr lang="en-US" sz="1600" b="0" dirty="0"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	</a:t>
            </a:r>
            <a:endParaRPr lang="en-US" sz="1600" b="0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87264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b="1" dirty="0" smtClean="0"/>
              <a:t>Example Test for FOB Mutant</a:t>
            </a:r>
            <a:endParaRPr lang="en-US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304800" y="4745736"/>
            <a:ext cx="8077200" cy="10668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311555" y="1106424"/>
            <a:ext cx="907645" cy="31468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57200" y="1828800"/>
            <a:ext cx="5334000" cy="3810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82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0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1440"/>
            <a:ext cx="9144000" cy="876033"/>
          </a:xfrm>
        </p:spPr>
        <p:txBody>
          <a:bodyPr>
            <a:noAutofit/>
          </a:bodyPr>
          <a:lstStyle/>
          <a:p>
            <a:pPr>
              <a:lnSpc>
                <a:spcPct val="75000"/>
              </a:lnSpc>
            </a:pPr>
            <a:r>
              <a:rPr lang="en-US" sz="3800" b="1" dirty="0" smtClean="0"/>
              <a:t>Mutation Operators for </a:t>
            </a:r>
            <a:r>
              <a:rPr lang="en-US" sz="3800" dirty="0" smtClean="0"/>
              <a:t>Faults </a:t>
            </a:r>
            <a:r>
              <a:rPr lang="en-US" sz="3800" b="1" dirty="0" smtClean="0"/>
              <a:t>due to Control Connection</a:t>
            </a:r>
            <a:endParaRPr lang="en-US" sz="3800" b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90794"/>
              </p:ext>
            </p:extLst>
          </p:nvPr>
        </p:nvGraphicFramePr>
        <p:xfrm>
          <a:off x="331461" y="1066800"/>
          <a:ext cx="8583939" cy="544982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3132584"/>
                <a:gridCol w="5451355"/>
              </a:tblGrid>
              <a:tr h="1486606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800" b="1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WCTR </a:t>
                      </a:r>
                      <a:r>
                        <a:rPr lang="en-US" sz="1800" b="1" baseline="0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– Control transition replacement</a:t>
                      </a: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800" b="0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</a:t>
                      </a: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Public class logout extends </a:t>
                      </a:r>
                      <a:r>
                        <a:rPr lang="en-US" sz="1600" b="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HttpServlet</a:t>
                      </a:r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{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... </a:t>
                      </a:r>
                      <a:endParaRPr lang="en-US" sz="1000" b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public void doGet( ...  )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{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...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b="0" baseline="0" dirty="0" smtClean="0">
                          <a:solidFill>
                            <a:schemeClr val="bg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</a:t>
                      </a:r>
                      <a:r>
                        <a:rPr lang="is-IS" sz="1600" b="0" baseline="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response.sendRedirect(url</a:t>
                      </a:r>
                      <a:r>
                        <a:rPr lang="is-IS" sz="1600" b="0" baseline="-2500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is-IS" sz="1600" b="0" baseline="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);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getServletContext().getRequestDispatcher(url</a:t>
                      </a:r>
                      <a:r>
                        <a:rPr lang="is-IS" sz="1600" b="0" baseline="-2500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is-I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)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.forward(request, response);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...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}  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899118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Public class logout extends </a:t>
                      </a:r>
                      <a:r>
                        <a:rPr lang="en-US" sz="1600" b="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HttpServlet</a:t>
                      </a:r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{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... </a:t>
                      </a:r>
                      <a:endParaRPr lang="en-US" sz="1000" b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public void doGet( ...  )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{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...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b="0" baseline="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getServletContext().getRequestDispatcher(url</a:t>
                      </a:r>
                      <a:r>
                        <a:rPr lang="is-IS" sz="1600" b="0" baseline="-2500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is-IS" sz="1600" b="0" baseline="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)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 .forward(request, response);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response.sendRedirect(url</a:t>
                      </a:r>
                      <a:r>
                        <a:rPr lang="is-IS" sz="1600" b="0" baseline="-2500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is-I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);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...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}  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2" name="Isosceles Triangle 21"/>
          <p:cNvSpPr/>
          <p:nvPr/>
        </p:nvSpPr>
        <p:spPr>
          <a:xfrm>
            <a:off x="3644275" y="2667000"/>
            <a:ext cx="241925" cy="182880"/>
          </a:xfrm>
          <a:prstGeom prst="triangle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9" name="Isosceles Triangle 8"/>
          <p:cNvSpPr/>
          <p:nvPr/>
        </p:nvSpPr>
        <p:spPr>
          <a:xfrm>
            <a:off x="3644275" y="5608320"/>
            <a:ext cx="241925" cy="182880"/>
          </a:xfrm>
          <a:prstGeom prst="triangle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148974" y="2343767"/>
            <a:ext cx="5309225" cy="85663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3148974" y="5084064"/>
            <a:ext cx="5309225" cy="85663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2124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1440"/>
            <a:ext cx="9144000" cy="876033"/>
          </a:xfrm>
        </p:spPr>
        <p:txBody>
          <a:bodyPr>
            <a:noAutofit/>
          </a:bodyPr>
          <a:lstStyle/>
          <a:p>
            <a:pPr>
              <a:lnSpc>
                <a:spcPct val="75000"/>
              </a:lnSpc>
            </a:pPr>
            <a:r>
              <a:rPr lang="en-US" sz="3600" dirty="0"/>
              <a:t>Mutation Operators for Faults due to </a:t>
            </a:r>
            <a:r>
              <a:rPr lang="en-US" sz="3600" dirty="0" smtClean="0"/>
              <a:t>Server-Side State Management</a:t>
            </a:r>
            <a:endParaRPr lang="en-US" sz="3600" b="1" dirty="0">
              <a:latin typeface="Gill Sans MT" charset="0"/>
              <a:ea typeface="Gill Sans MT" charset="0"/>
              <a:cs typeface="Gill Sans MT" charset="0"/>
            </a:endParaRP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/>
          </p:nvPr>
        </p:nvGraphicFramePr>
        <p:xfrm>
          <a:off x="331461" y="1066800"/>
          <a:ext cx="8583939" cy="5284842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3132584"/>
                <a:gridCol w="5451355"/>
              </a:tblGrid>
              <a:tr h="1486606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800" b="1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WSCR </a:t>
                      </a:r>
                      <a:r>
                        <a:rPr lang="en-US" sz="1800" b="1" baseline="0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– Scope replacement</a:t>
                      </a: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800" b="0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</a:t>
                      </a: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&lt;html&gt;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</a:t>
                      </a:r>
                      <a:r>
                        <a:rPr lang="is-I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…</a:t>
                      </a:r>
                      <a:endParaRPr lang="en-US" sz="1600" b="0" baseline="0" dirty="0" smtClean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&lt;</a:t>
                      </a:r>
                      <a:r>
                        <a:rPr lang="en-US" sz="1600" b="0" baseline="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jsp:useBean</a:t>
                      </a: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id = id</a:t>
                      </a:r>
                      <a:r>
                        <a:rPr lang="en-US" sz="1600" b="0" baseline="-25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 scope = “page”  class = </a:t>
                      </a:r>
                      <a:r>
                        <a:rPr lang="is-I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class</a:t>
                      </a:r>
                      <a:r>
                        <a:rPr lang="is-IS" sz="1600" b="0" baseline="-25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is-I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/&gt;</a:t>
                      </a:r>
                      <a:endParaRPr lang="en-US" sz="1600" b="0" baseline="0" dirty="0" smtClean="0"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&lt;</a:t>
                      </a:r>
                      <a:r>
                        <a:rPr lang="en-US" sz="1600" b="0" baseline="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jsp:useBean</a:t>
                      </a: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id = id</a:t>
                      </a:r>
                      <a:r>
                        <a:rPr lang="en-US" sz="1600" b="0" baseline="-25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 scope = “</a:t>
                      </a:r>
                      <a:r>
                        <a:rPr lang="en-U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session</a:t>
                      </a:r>
                      <a:r>
                        <a:rPr lang="en-U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”  class = </a:t>
                      </a:r>
                      <a:r>
                        <a:rPr lang="is-I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class</a:t>
                      </a:r>
                      <a:r>
                        <a:rPr lang="is-IS" sz="1600" b="0" baseline="-2500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is-IS" sz="1600" b="0" baseline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/&gt;</a:t>
                      </a:r>
                      <a:endParaRPr lang="is-IS" sz="1600" b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…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&lt;/html&gt;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899118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800" b="1" baseline="0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WSIR – Session initialization replacement</a:t>
                      </a: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800" b="0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</a:t>
                      </a: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Public class logout extends </a:t>
                      </a:r>
                      <a:r>
                        <a:rPr lang="en-US" sz="1600" b="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HttpServlet</a:t>
                      </a:r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{</a:t>
                      </a:r>
                      <a:endParaRPr lang="en-US" sz="1000" b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public void doGet( ...  )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{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session = request.getSession(true);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</a:t>
                      </a:r>
                      <a:r>
                        <a:rPr lang="is-I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session = request.getSession(false);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...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}  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899118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800" b="1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WSAD – Session </a:t>
                      </a:r>
                      <a:r>
                        <a:rPr lang="en-US" sz="1800" b="1" dirty="0" err="1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setAttribute</a:t>
                      </a:r>
                      <a:r>
                        <a:rPr lang="en-US" sz="1800" b="1" baseline="0" dirty="0" smtClean="0">
                          <a:solidFill>
                            <a:srgbClr val="00009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deletion</a:t>
                      </a:r>
                      <a:endParaRPr lang="en-US" sz="1800" b="1" dirty="0" smtClean="0">
                        <a:solidFill>
                          <a:srgbClr val="00009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Public class logout extends </a:t>
                      </a:r>
                      <a:r>
                        <a:rPr lang="en-US" sz="1600" b="0" dirty="0" err="1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HttpServlet</a:t>
                      </a:r>
                      <a:r>
                        <a:rPr lang="en-US" sz="1600" b="0" dirty="0" smtClean="0">
                          <a:latin typeface="Gill Sans MT" charset="0"/>
                          <a:ea typeface="Gill Sans MT" charset="0"/>
                          <a:cs typeface="Gill Sans MT" charset="0"/>
                        </a:rPr>
                        <a:t> 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{</a:t>
                      </a:r>
                      <a:endParaRPr lang="en-US" sz="1000" b="0" baseline="0" dirty="0" smtClean="0">
                        <a:solidFill>
                          <a:srgbClr val="000000"/>
                        </a:solidFill>
                        <a:latin typeface="Gill Sans MT" charset="0"/>
                        <a:ea typeface="Gill Sans MT" charset="0"/>
                        <a:cs typeface="Gill Sans MT" charset="0"/>
                      </a:endParaRP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public void doGet( ...  )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{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chemeClr val="bg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</a:t>
                      </a:r>
                      <a:r>
                        <a:rPr lang="is-IS" sz="1600" b="0" baseline="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session.setAttribute(attr</a:t>
                      </a:r>
                      <a:r>
                        <a:rPr lang="is-IS" sz="1600" b="0" baseline="-2500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1 </a:t>
                      </a:r>
                      <a:r>
                        <a:rPr lang="is-IS" sz="1600" b="0" baseline="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, value</a:t>
                      </a:r>
                      <a:r>
                        <a:rPr lang="is-IS" sz="1600" b="0" baseline="-2500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is-IS" sz="1600" b="0" baseline="0" dirty="0" smtClean="0">
                          <a:solidFill>
                            <a:schemeClr val="tx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);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chemeClr val="bg1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</a:t>
                      </a:r>
                      <a:r>
                        <a:rPr lang="is-I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//  session.setAttribute(attr</a:t>
                      </a:r>
                      <a:r>
                        <a:rPr lang="is-IS" sz="1600" b="0" baseline="-2500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1 </a:t>
                      </a:r>
                      <a:r>
                        <a:rPr lang="is-I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, value</a:t>
                      </a:r>
                      <a:r>
                        <a:rPr lang="is-IS" sz="1600" b="0" baseline="-2500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1</a:t>
                      </a:r>
                      <a:r>
                        <a:rPr lang="is-IS" sz="1600" b="0" baseline="0" dirty="0" smtClean="0">
                          <a:solidFill>
                            <a:srgbClr val="FF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);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         ...</a:t>
                      </a:r>
                    </a:p>
                    <a:p>
                      <a:pPr>
                        <a:lnSpc>
                          <a:spcPct val="90000"/>
                        </a:lnSpc>
                      </a:pPr>
                      <a:r>
                        <a:rPr lang="is-IS" sz="1600" b="0" baseline="0" dirty="0" smtClean="0">
                          <a:solidFill>
                            <a:srgbClr val="000000"/>
                          </a:solidFill>
                          <a:latin typeface="Gill Sans MT" charset="0"/>
                          <a:ea typeface="Gill Sans MT" charset="0"/>
                          <a:cs typeface="Gill Sans MT" charset="0"/>
                        </a:rPr>
                        <a:t>     }  }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2" name="Isosceles Triangle 21"/>
          <p:cNvSpPr/>
          <p:nvPr/>
        </p:nvSpPr>
        <p:spPr>
          <a:xfrm>
            <a:off x="3429000" y="1786855"/>
            <a:ext cx="241925" cy="182880"/>
          </a:xfrm>
          <a:prstGeom prst="triangle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9" name="Isosceles Triangle 8"/>
          <p:cNvSpPr/>
          <p:nvPr/>
        </p:nvSpPr>
        <p:spPr>
          <a:xfrm>
            <a:off x="3429000" y="3707432"/>
            <a:ext cx="241925" cy="182880"/>
          </a:xfrm>
          <a:prstGeom prst="triangle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2" name="Isosceles Triangle 11"/>
          <p:cNvSpPr/>
          <p:nvPr/>
        </p:nvSpPr>
        <p:spPr>
          <a:xfrm>
            <a:off x="3429000" y="5608320"/>
            <a:ext cx="241925" cy="182880"/>
          </a:xfrm>
          <a:prstGeom prst="triangle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00419" y="1016000"/>
            <a:ext cx="8867381" cy="14478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172200" y="1447800"/>
            <a:ext cx="990600" cy="64646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42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9728"/>
            <a:ext cx="9144000" cy="764728"/>
          </a:xfrm>
        </p:spPr>
        <p:txBody>
          <a:bodyPr>
            <a:noAutofit/>
          </a:bodyPr>
          <a:lstStyle/>
          <a:p>
            <a:r>
              <a:rPr lang="en-US" b="1" smtClean="0"/>
              <a:t>Example Test for WSCR </a:t>
            </a:r>
            <a:r>
              <a:rPr lang="en-US" b="1" dirty="0" smtClean="0"/>
              <a:t>Mutant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228600" y="859334"/>
            <a:ext cx="8534400" cy="59093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400" b="0" dirty="0" smtClean="0">
                <a:solidFill>
                  <a:srgbClr val="646464"/>
                </a:solidFill>
                <a:latin typeface="Gill Sans MT" charset="0"/>
                <a:ea typeface="Gill Sans MT" charset="0"/>
                <a:cs typeface="Gill Sans MT" charset="0"/>
              </a:rPr>
              <a:t>@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Test  </a:t>
            </a:r>
          </a:p>
          <a:p>
            <a:r>
              <a:rPr lang="de-DE" sz="1400" b="0" dirty="0" err="1" smtClean="0">
                <a:solidFill>
                  <a:srgbClr val="7F0055"/>
                </a:solidFill>
                <a:latin typeface="Gill Sans MT" charset="0"/>
                <a:ea typeface="Gill Sans MT" charset="0"/>
                <a:cs typeface="Gill Sans MT" charset="0"/>
              </a:rPr>
              <a:t>public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7F0055"/>
                </a:solidFill>
                <a:latin typeface="Gill Sans MT" charset="0"/>
                <a:ea typeface="Gill Sans MT" charset="0"/>
                <a:cs typeface="Gill Sans MT" charset="0"/>
              </a:rPr>
              <a:t>void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test_WSCR_1() 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{</a:t>
            </a:r>
            <a:endParaRPr lang="de-DE" sz="1400" b="0" dirty="0"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driver.get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"http://localhost:8080/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experiment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/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calculategpa.jsp</a:t>
            </a:r>
            <a:r>
              <a:rPr lang="de-DE" sz="1400" b="0" dirty="0" smtClean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);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		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assertEquals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"Grade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Calculator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,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driver.getTitle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());</a:t>
            </a:r>
          </a:p>
          <a:p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		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smtClean="0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// </a:t>
            </a:r>
            <a:r>
              <a:rPr lang="de-DE" sz="1400" b="0" dirty="0" err="1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simulate</a:t>
            </a:r>
            <a:r>
              <a:rPr lang="de-DE" sz="1400" b="0" dirty="0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 a form </a:t>
            </a:r>
            <a:r>
              <a:rPr lang="de-DE" sz="1400" b="0" dirty="0" err="1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submission</a:t>
            </a:r>
            <a:endParaRPr lang="de-DE" sz="1400" b="0" dirty="0">
              <a:solidFill>
                <a:srgbClr val="3F7F5F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WebElement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element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=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By.name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"courseName1"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element.sendKeys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"swe1"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);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By.xpath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"//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input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[@type='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radio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'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and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@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name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='courseGrade1'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and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@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value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='A']"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)).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click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();</a:t>
            </a:r>
          </a:p>
          <a:p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		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WebElement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btn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=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By.xpath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"//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button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[@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name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='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submitCourses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']"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btn.click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();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assertEquals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err="1" smtClean="0">
                <a:solidFill>
                  <a:srgbClr val="7F0055"/>
                </a:solidFill>
                <a:latin typeface="Gill Sans MT" charset="0"/>
                <a:ea typeface="Gill Sans MT" charset="0"/>
                <a:cs typeface="Gill Sans MT" charset="0"/>
              </a:rPr>
              <a:t>true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,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driver.getPageSource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().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contains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Your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current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GPA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is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: 4.0"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				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smtClean="0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// </a:t>
            </a:r>
            <a:r>
              <a:rPr lang="de-DE" sz="1400" b="0" dirty="0" err="1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simulate</a:t>
            </a:r>
            <a:r>
              <a:rPr lang="de-DE" sz="1400" b="0" dirty="0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another</a:t>
            </a:r>
            <a:r>
              <a:rPr lang="de-DE" sz="1400" b="0" dirty="0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 form </a:t>
            </a:r>
            <a:r>
              <a:rPr lang="de-DE" sz="1400" b="0" dirty="0" err="1">
                <a:solidFill>
                  <a:srgbClr val="3F7F5F"/>
                </a:solidFill>
                <a:latin typeface="Gill Sans MT" charset="0"/>
                <a:ea typeface="Gill Sans MT" charset="0"/>
                <a:cs typeface="Gill Sans MT" charset="0"/>
              </a:rPr>
              <a:t>submission</a:t>
            </a:r>
            <a:endParaRPr lang="de-DE" sz="1400" b="0" dirty="0">
              <a:solidFill>
                <a:srgbClr val="3F7F5F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WebElement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linkelement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=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By.linkText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"Add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another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course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linkelement.click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();</a:t>
            </a:r>
          </a:p>
          <a:p>
            <a:endParaRPr lang="de-DE" sz="1400" b="0" dirty="0">
              <a:latin typeface="Gill Sans MT" charset="0"/>
              <a:ea typeface="Gill Sans MT" charset="0"/>
              <a:cs typeface="Gill Sans MT" charset="0"/>
            </a:endParaRP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element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=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By.name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smtClean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"courseName2"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element.sendKeys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smtClean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"swe2"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);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By.xpath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"//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input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[@type='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radio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'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and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@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name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='courseGrade2'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and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@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value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='B']"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)).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click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();</a:t>
            </a:r>
          </a:p>
          <a:p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				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btn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=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driver.findElement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By.xpath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"//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button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[@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name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='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submitCourses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']"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btn.click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();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   </a:t>
            </a:r>
            <a:r>
              <a:rPr lang="de-DE" sz="1400" b="0" dirty="0" err="1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assertEquals</a:t>
            </a:r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 err="1" smtClean="0">
                <a:solidFill>
                  <a:srgbClr val="7F0055"/>
                </a:solidFill>
                <a:latin typeface="Gill Sans MT" charset="0"/>
                <a:ea typeface="Gill Sans MT" charset="0"/>
                <a:cs typeface="Gill Sans MT" charset="0"/>
              </a:rPr>
              <a:t>true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, 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driver.getPageSource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().</a:t>
            </a:r>
            <a:r>
              <a:rPr lang="de-DE" sz="1400" b="0" dirty="0" err="1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contains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(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"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You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need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24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more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hours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to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sz="1400" b="0" dirty="0" err="1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graduate</a:t>
            </a:r>
            <a:r>
              <a:rPr lang="de-DE" sz="1400" b="0" dirty="0">
                <a:solidFill>
                  <a:srgbClr val="2A00FF"/>
                </a:solidFill>
                <a:latin typeface="Gill Sans MT" charset="0"/>
                <a:ea typeface="Gill Sans MT" charset="0"/>
                <a:cs typeface="Gill Sans MT" charset="0"/>
              </a:rPr>
              <a:t>."</a:t>
            </a:r>
            <a:r>
              <a:rPr lang="de-DE" sz="1400" b="0" dirty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));		</a:t>
            </a:r>
          </a:p>
          <a:p>
            <a:r>
              <a:rPr lang="de-DE" sz="1400" b="0" dirty="0" smtClean="0">
                <a:solidFill>
                  <a:srgbClr val="000000"/>
                </a:solidFill>
                <a:latin typeface="Gill Sans MT" charset="0"/>
                <a:ea typeface="Gill Sans MT" charset="0"/>
                <a:cs typeface="Gill Sans MT" charset="0"/>
              </a:rPr>
              <a:t>}</a:t>
            </a:r>
            <a:endParaRPr lang="de-DE" sz="1400" b="0" dirty="0">
              <a:solidFill>
                <a:srgbClr val="0000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52400" y="4114800"/>
            <a:ext cx="8305800" cy="213969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159155" y="838200"/>
            <a:ext cx="907645" cy="31468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304800" y="1464838"/>
            <a:ext cx="4876800" cy="36396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52400" y="2164080"/>
            <a:ext cx="8229600" cy="150876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4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6" grpId="0" animBg="1"/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76"/>
            <a:ext cx="4572000" cy="914400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sz="3200" dirty="0" smtClean="0"/>
              <a:t>Mutation Operators for </a:t>
            </a:r>
            <a:r>
              <a:rPr lang="en-US" sz="3200" dirty="0" smtClean="0"/>
              <a:t>JS Web App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8269"/>
            <a:ext cx="4679950" cy="48191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916" y="18288"/>
            <a:ext cx="4689166" cy="680313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0" y="6019800"/>
            <a:ext cx="4691287" cy="4572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5875" indent="0" fontAlgn="auto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[“Efficient JavaScript Mutation Testing,” S. </a:t>
            </a:r>
            <a:r>
              <a:rPr lang="en-US" sz="1400" b="0" i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Mirshokraie</a:t>
            </a:r>
            <a:r>
              <a:rPr lang="en-US" sz="1400" b="0" i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, A. </a:t>
            </a:r>
            <a:r>
              <a:rPr lang="en-US" sz="1400" b="0" i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Mesbah</a:t>
            </a:r>
            <a:r>
              <a:rPr lang="en-US" sz="1400" b="0" i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, and K. </a:t>
            </a:r>
            <a:r>
              <a:rPr lang="en-US" sz="1400" b="0" i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Pattabiraman</a:t>
            </a:r>
            <a:r>
              <a:rPr lang="en-US" sz="1400" b="0" i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]</a:t>
            </a:r>
            <a:endParaRPr lang="en-US" sz="1400" b="0" i="1" dirty="0" smtClean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897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76"/>
            <a:ext cx="9144000" cy="914400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sz="3600" dirty="0" smtClean="0"/>
              <a:t>Mutation Operators for </a:t>
            </a:r>
            <a:r>
              <a:rPr lang="en-US" sz="3600" dirty="0" smtClean="0"/>
              <a:t>JS Web App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483" y="970026"/>
            <a:ext cx="6913033" cy="497738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/>
          <p:cNvSpPr txBox="1"/>
          <p:nvPr/>
        </p:nvSpPr>
        <p:spPr>
          <a:xfrm>
            <a:off x="0" y="6019800"/>
            <a:ext cx="4691287" cy="4572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/>
          <a:p>
            <a:pPr marL="15875" indent="0" fontAlgn="auto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[“Efficient JavaScript Mutation Testing,” S. </a:t>
            </a:r>
            <a:r>
              <a:rPr lang="en-US" sz="1400" b="0" i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Mirshokraie</a:t>
            </a:r>
            <a:r>
              <a:rPr lang="en-US" sz="1400" b="0" i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, A. </a:t>
            </a:r>
            <a:r>
              <a:rPr lang="en-US" sz="1400" b="0" i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Mesbah</a:t>
            </a:r>
            <a:r>
              <a:rPr lang="en-US" sz="1400" b="0" i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, and K. </a:t>
            </a:r>
            <a:r>
              <a:rPr lang="en-US" sz="1400" b="0" i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Pattabiraman</a:t>
            </a:r>
            <a:r>
              <a:rPr lang="en-US" sz="1400" b="0" i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]</a:t>
            </a:r>
            <a:endParaRPr lang="en-US" sz="1400" b="0" i="1" dirty="0" smtClean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70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76"/>
            <a:ext cx="9144000" cy="914400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5" name="Content Placeholder 22"/>
          <p:cNvSpPr>
            <a:spLocks noGrp="1"/>
          </p:cNvSpPr>
          <p:nvPr>
            <p:ph idx="1"/>
          </p:nvPr>
        </p:nvSpPr>
        <p:spPr>
          <a:xfrm>
            <a:off x="152400" y="972983"/>
            <a:ext cx="8763000" cy="5504017"/>
          </a:xfr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altLang="zh-CN" sz="2200" dirty="0" smtClean="0"/>
              <a:t>Mutation is widely considered the strongest test criterion</a:t>
            </a:r>
            <a:endParaRPr lang="en-US" altLang="zh-CN" sz="2200" dirty="0"/>
          </a:p>
          <a:p>
            <a:pPr>
              <a:spcAft>
                <a:spcPts val="600"/>
              </a:spcAft>
            </a:pPr>
            <a:r>
              <a:rPr lang="en-US" altLang="zh-CN" sz="2200" dirty="0" smtClean="0"/>
              <a:t>Some Java mutation operators can be applied to web apps but operators dealing with web-specific features are needed</a:t>
            </a:r>
            <a:endParaRPr lang="en-US" altLang="zh-CN" sz="2200" dirty="0"/>
          </a:p>
          <a:p>
            <a:pPr>
              <a:spcAft>
                <a:spcPts val="600"/>
              </a:spcAft>
            </a:pPr>
            <a:r>
              <a:rPr lang="en-US" altLang="zh-CN" sz="2200" dirty="0"/>
              <a:t>Mutation operators have been defined for Java web app and </a:t>
            </a:r>
            <a:r>
              <a:rPr lang="en-US" altLang="zh-CN" sz="2200" dirty="0" smtClean="0"/>
              <a:t>JavaScript</a:t>
            </a:r>
          </a:p>
          <a:p>
            <a:pPr>
              <a:spcAft>
                <a:spcPts val="600"/>
              </a:spcAft>
            </a:pPr>
            <a:r>
              <a:rPr lang="en-US" altLang="zh-CN" sz="2200" dirty="0" smtClean="0"/>
              <a:t>Current mutation testing tools for web apps apply to source code. Program schema may be used to speed up the  tool </a:t>
            </a:r>
            <a:endParaRPr lang="en-US" altLang="zh-CN" sz="2200" dirty="0" smtClean="0"/>
          </a:p>
          <a:p>
            <a:pPr>
              <a:spcAft>
                <a:spcPts val="600"/>
              </a:spcAft>
            </a:pPr>
            <a:r>
              <a:rPr lang="en-US" altLang="zh-CN" sz="2200" dirty="0" smtClean="0"/>
              <a:t>Equivalent mutants are hand-analysis </a:t>
            </a:r>
            <a:r>
              <a:rPr lang="is-IS" altLang="zh-CN" sz="2200" dirty="0" smtClean="0"/>
              <a:t>… we need to develop more cost-effective approach</a:t>
            </a:r>
            <a:endParaRPr lang="en-US" altLang="zh-CN" sz="2200" dirty="0"/>
          </a:p>
          <a:p>
            <a:pPr>
              <a:spcAft>
                <a:spcPts val="600"/>
              </a:spcAft>
            </a:pPr>
            <a:r>
              <a:rPr lang="en-US" altLang="zh-CN" sz="2200" dirty="0" smtClean="0"/>
              <a:t>Correlation between web mutation operators and fault severity can be useful for </a:t>
            </a:r>
            <a:r>
              <a:rPr lang="en-US" altLang="zh-CN" sz="2200" smtClean="0"/>
              <a:t>software maintenance and repair</a:t>
            </a:r>
            <a:endParaRPr lang="en-US" altLang="zh-CN" sz="2200" dirty="0"/>
          </a:p>
        </p:txBody>
      </p:sp>
    </p:spTree>
    <p:extLst>
      <p:ext uri="{BB962C8B-B14F-4D97-AF65-F5344CB8AC3E}">
        <p14:creationId xmlns:p14="http://schemas.microsoft.com/office/powerpoint/2010/main" val="138548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Killing Mutants</a:t>
            </a:r>
            <a:endParaRPr lang="en-US" dirty="0"/>
          </a:p>
        </p:txBody>
      </p:sp>
      <p:sp>
        <p:nvSpPr>
          <p:cNvPr id="5" name="Content Placeholder 22"/>
          <p:cNvSpPr>
            <a:spLocks noGrp="1"/>
          </p:cNvSpPr>
          <p:nvPr>
            <p:ph idx="1"/>
          </p:nvPr>
        </p:nvSpPr>
        <p:spPr>
          <a:xfrm>
            <a:off x="152400" y="2039784"/>
            <a:ext cx="8763000" cy="3789736"/>
          </a:xfrm>
        </p:spPr>
        <p:txBody>
          <a:bodyPr>
            <a:normAutofit/>
          </a:bodyPr>
          <a:lstStyle/>
          <a:p>
            <a:pPr marL="298450" lvl="1" indent="-298450">
              <a:lnSpc>
                <a:spcPct val="95000"/>
              </a:lnSpc>
              <a:spcBef>
                <a:spcPts val="2200"/>
              </a:spcBef>
              <a:tabLst>
                <a:tab pos="3197225" algn="l"/>
              </a:tabLst>
            </a:pPr>
            <a:r>
              <a:rPr lang="en-US" sz="2200" dirty="0" smtClean="0"/>
              <a:t>The quality of tests depends on mutation operators </a:t>
            </a:r>
          </a:p>
          <a:p>
            <a:pPr marL="757238" lvl="2" indent="-328613">
              <a:lnSpc>
                <a:spcPct val="95000"/>
              </a:lnSpc>
              <a:spcBef>
                <a:spcPts val="700"/>
              </a:spcBef>
              <a:tabLst>
                <a:tab pos="3197225" algn="l"/>
              </a:tabLst>
            </a:pPr>
            <a:r>
              <a:rPr lang="en-US" dirty="0" smtClean="0"/>
              <a:t>If the operators are designed well, the resulting testes will be very powerful</a:t>
            </a:r>
          </a:p>
          <a:p>
            <a:pPr marL="298450" lvl="1" indent="-298450">
              <a:lnSpc>
                <a:spcPct val="95000"/>
              </a:lnSpc>
              <a:spcBef>
                <a:spcPts val="1200"/>
              </a:spcBef>
              <a:tabLst>
                <a:tab pos="3197225" algn="l"/>
              </a:tabLst>
            </a:pPr>
            <a:r>
              <a:rPr lang="en-US" sz="2200" dirty="0" smtClean="0"/>
              <a:t>Different operators must be defined for different programming languages and different goals</a:t>
            </a:r>
          </a:p>
          <a:p>
            <a:pPr marL="298450" lvl="1" indent="-298450">
              <a:lnSpc>
                <a:spcPct val="95000"/>
              </a:lnSpc>
              <a:spcBef>
                <a:spcPts val="1200"/>
              </a:spcBef>
              <a:tabLst>
                <a:tab pos="3197225" algn="l"/>
              </a:tabLst>
            </a:pPr>
            <a:r>
              <a:rPr lang="en-US" sz="2200" dirty="0" smtClean="0"/>
              <a:t>Testers can keep adding tests until all mutants have been killed</a:t>
            </a:r>
          </a:p>
          <a:p>
            <a:pPr marL="757238" lvl="2" indent="-347663">
              <a:lnSpc>
                <a:spcPct val="95000"/>
              </a:lnSpc>
              <a:spcBef>
                <a:spcPts val="700"/>
              </a:spcBef>
              <a:tabLst>
                <a:tab pos="3197225" algn="l"/>
              </a:tabLst>
            </a:pPr>
            <a:r>
              <a:rPr lang="en-US" dirty="0" smtClean="0"/>
              <a:t>A mutant is killed if there is a test case for which the test results are different from the original program</a:t>
            </a:r>
          </a:p>
          <a:p>
            <a:pPr marL="757238" lvl="2" indent="-307975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endParaRPr lang="en-US" dirty="0" smtClean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619295" y="990601"/>
            <a:ext cx="7877344" cy="990600"/>
          </a:xfrm>
          <a:prstGeom prst="rect">
            <a:avLst/>
          </a:prstGeom>
          <a:solidFill>
            <a:srgbClr val="000099"/>
          </a:solidFill>
          <a:ln>
            <a:solidFill>
              <a:schemeClr val="bg1"/>
            </a:solidFill>
          </a:ln>
          <a:extLst/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lnSpc>
                <a:spcPct val="85000"/>
              </a:lnSpc>
              <a:spcBef>
                <a:spcPct val="30000"/>
              </a:spcBef>
              <a:buSzPct val="85000"/>
            </a:pP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Given a mutant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  <a:sym typeface="Symbol" pitchFamily="18" charset="2"/>
              </a:rPr>
              <a:t>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M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for a ground string program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P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and a test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t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,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t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is said to </a:t>
            </a:r>
            <a:r>
              <a:rPr lang="en-US" altLang="zh-CN" sz="2200" b="0" u="sng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kill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if and only if the output of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t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on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P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is different from the output of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t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on </a:t>
            </a:r>
            <a:r>
              <a:rPr lang="en-US" altLang="zh-CN" sz="2200" b="0" i="1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zh-CN" sz="22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.</a:t>
            </a:r>
            <a:endParaRPr lang="en-US" altLang="en-US" sz="22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ounded Rectangle 5"/>
              <p:cNvSpPr/>
              <p:nvPr/>
            </p:nvSpPr>
            <p:spPr>
              <a:xfrm>
                <a:off x="1043624" y="5600919"/>
                <a:ext cx="7056752" cy="495081"/>
              </a:xfrm>
              <a:prstGeom prst="roundRect">
                <a:avLst/>
              </a:prstGeom>
              <a:solidFill>
                <a:schemeClr val="bg2"/>
              </a:solidFill>
              <a:ln w="57150">
                <a:solidFill>
                  <a:srgbClr val="0000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200" b="0" dirty="0" smtClean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Killing mutants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solidFill>
                          <a:schemeClr val="tx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sz="2200" b="0" dirty="0" smtClean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 exposing faults</a:t>
                </a:r>
                <a:endParaRPr lang="en-US" sz="22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mc:Choice>
        <mc:Fallback xmlns="">
          <p:sp>
            <p:nvSpPr>
              <p:cNvPr id="6" name="Rounded 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43624" y="5600919"/>
                <a:ext cx="7056752" cy="495081"/>
              </a:xfrm>
              <a:prstGeom prst="roundRect">
                <a:avLst/>
              </a:prstGeom>
              <a:blipFill rotWithShape="0">
                <a:blip r:embed="rId2"/>
                <a:stretch>
                  <a:fillRect b="-11111"/>
                </a:stretch>
              </a:blipFill>
              <a:ln w="57150">
                <a:solidFill>
                  <a:srgbClr val="000099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7973031" y="44050"/>
            <a:ext cx="1133856" cy="32918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sz="16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review</a:t>
            </a:r>
            <a:endParaRPr lang="en-US" sz="16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48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Mutation Coverage</a:t>
            </a:r>
            <a:endParaRPr lang="en-US" dirty="0"/>
          </a:p>
        </p:txBody>
      </p:sp>
      <p:sp>
        <p:nvSpPr>
          <p:cNvPr id="4" name="Content Placeholder 22"/>
          <p:cNvSpPr>
            <a:spLocks noGrp="1"/>
          </p:cNvSpPr>
          <p:nvPr>
            <p:ph idx="1"/>
          </p:nvPr>
        </p:nvSpPr>
        <p:spPr>
          <a:xfrm>
            <a:off x="228600" y="2133600"/>
            <a:ext cx="8763000" cy="4572000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en-US" sz="2200" dirty="0" smtClean="0"/>
              <a:t>The RIPR model</a:t>
            </a:r>
            <a:endParaRPr lang="en-US" altLang="en-US" sz="2200" dirty="0"/>
          </a:p>
          <a:p>
            <a:pPr lvl="1">
              <a:spcAft>
                <a:spcPts val="600"/>
              </a:spcAft>
            </a:pPr>
            <a:r>
              <a:rPr lang="en-US" altLang="en-US" sz="2000" dirty="0" smtClean="0">
                <a:solidFill>
                  <a:srgbClr val="FFFF00"/>
                </a:solidFill>
              </a:rPr>
              <a:t>Reachability</a:t>
            </a:r>
            <a:r>
              <a:rPr lang="en-US" altLang="en-US" sz="2000" dirty="0" smtClean="0"/>
              <a:t>: the test causes the faulty (mutated) statement to be reached</a:t>
            </a:r>
          </a:p>
          <a:p>
            <a:pPr lvl="1">
              <a:spcAft>
                <a:spcPts val="600"/>
              </a:spcAft>
            </a:pPr>
            <a:r>
              <a:rPr lang="en-US" altLang="en-US" sz="2000" dirty="0" smtClean="0">
                <a:solidFill>
                  <a:srgbClr val="FFFF00"/>
                </a:solidFill>
              </a:rPr>
              <a:t>Infection</a:t>
            </a:r>
            <a:r>
              <a:rPr lang="en-US" altLang="en-US" sz="2000" dirty="0" smtClean="0"/>
              <a:t>: the test causes the faulty statement to result in an incorrect state</a:t>
            </a:r>
          </a:p>
          <a:p>
            <a:pPr lvl="1">
              <a:spcAft>
                <a:spcPts val="600"/>
              </a:spcAft>
            </a:pPr>
            <a:r>
              <a:rPr lang="en-US" altLang="en-US" sz="2000" dirty="0" smtClean="0">
                <a:solidFill>
                  <a:srgbClr val="FFFF00"/>
                </a:solidFill>
              </a:rPr>
              <a:t>Propagation</a:t>
            </a:r>
            <a:r>
              <a:rPr lang="en-US" altLang="en-US" sz="2000" dirty="0" smtClean="0"/>
              <a:t>: the incorrect state propagates to incorrect output</a:t>
            </a:r>
          </a:p>
          <a:p>
            <a:pPr lvl="1">
              <a:spcAft>
                <a:spcPts val="600"/>
              </a:spcAft>
            </a:pPr>
            <a:r>
              <a:rPr lang="en-US" altLang="en-US" sz="2000" dirty="0" err="1" smtClean="0">
                <a:solidFill>
                  <a:srgbClr val="FFFF00"/>
                </a:solidFill>
              </a:rPr>
              <a:t>Revealability</a:t>
            </a:r>
            <a:r>
              <a:rPr lang="en-US" altLang="en-US" sz="2000" dirty="0" smtClean="0"/>
              <a:t>: the tester must observe part of the incorrect output</a:t>
            </a:r>
            <a:endParaRPr lang="en-US" altLang="en-US" sz="2000" dirty="0"/>
          </a:p>
          <a:p>
            <a:pPr>
              <a:spcAft>
                <a:spcPts val="600"/>
              </a:spcAft>
            </a:pPr>
            <a:r>
              <a:rPr lang="en-US" altLang="en-US" sz="2200" dirty="0" smtClean="0"/>
              <a:t>The RIPR model leads to two variants of mutation coverage: </a:t>
            </a:r>
            <a:r>
              <a:rPr lang="en-US" altLang="en-US" sz="2200" dirty="0" smtClean="0">
                <a:solidFill>
                  <a:srgbClr val="FFFF00"/>
                </a:solidFill>
              </a:rPr>
              <a:t>strong</a:t>
            </a:r>
            <a:r>
              <a:rPr lang="en-US" altLang="en-US" sz="2200" dirty="0" smtClean="0"/>
              <a:t> mutation and </a:t>
            </a:r>
            <a:r>
              <a:rPr lang="en-US" altLang="en-US" sz="2200" dirty="0" smtClean="0">
                <a:solidFill>
                  <a:srgbClr val="FFFF00"/>
                </a:solidFill>
              </a:rPr>
              <a:t>weak</a:t>
            </a:r>
            <a:r>
              <a:rPr lang="en-US" altLang="en-US" sz="2200" dirty="0" smtClean="0"/>
              <a:t> mutation</a:t>
            </a:r>
            <a:endParaRPr lang="en-US" altLang="en-US" sz="2200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73075" y="1066800"/>
            <a:ext cx="8262938" cy="914400"/>
          </a:xfrm>
          <a:prstGeom prst="rect">
            <a:avLst/>
          </a:prstGeom>
          <a:solidFill>
            <a:srgbClr val="000099"/>
          </a:solidFill>
          <a:ln w="19050" algn="ctr">
            <a:solidFill>
              <a:schemeClr val="bg1"/>
            </a:solidFill>
            <a:miter lim="800000"/>
            <a:headEnd type="none" w="sm" len="sm"/>
            <a:tailEnd type="none" w="sm" len="sm"/>
          </a:ln>
          <a:effectLst/>
        </p:spPr>
        <p:txBody>
          <a:bodyPr anchor="ctr">
            <a:noAutofit/>
          </a:bodyPr>
          <a:lstStyle/>
          <a:p>
            <a:pPr>
              <a:defRPr/>
            </a:pPr>
            <a:r>
              <a:rPr lang="en-US" altLang="zh-CN" sz="22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Mutation Coverage (MC</a:t>
            </a:r>
            <a:r>
              <a:rPr lang="en-US" altLang="zh-CN" sz="22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):</a:t>
            </a:r>
            <a:r>
              <a:rPr lang="en-US" altLang="zh-CN" sz="2200" b="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altLang="zh-CN" sz="2200" b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For each </a:t>
            </a:r>
            <a:r>
              <a:rPr lang="en-US" altLang="zh-CN" sz="2200" b="0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zh-CN" sz="2200" b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altLang="zh-CN" sz="2200" b="0" i="1" dirty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  <a:sym typeface="Symbol" pitchFamily="18" charset="2"/>
              </a:rPr>
              <a:t></a:t>
            </a:r>
            <a:r>
              <a:rPr lang="en-US" altLang="zh-CN" sz="2200" b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altLang="zh-CN" sz="2200" b="0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zh-CN" sz="2200" b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, TR contains exactly one requirement, to kill </a:t>
            </a:r>
            <a:r>
              <a:rPr lang="en-US" altLang="zh-CN" sz="2200" b="0" i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zh-CN" sz="2200" b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charset="0"/>
                <a:ea typeface="Verdana" charset="0"/>
                <a:cs typeface="Verdana" charset="0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73031" y="44050"/>
            <a:ext cx="1133856" cy="32918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sz="16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review</a:t>
            </a:r>
            <a:endParaRPr lang="en-US" sz="16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004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76"/>
            <a:ext cx="8229600" cy="9144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3600" dirty="0" smtClean="0"/>
              <a:t>Designing Mutation Operators</a:t>
            </a:r>
            <a:endParaRPr lang="en-US" sz="3600" dirty="0"/>
          </a:p>
        </p:txBody>
      </p:sp>
      <p:sp>
        <p:nvSpPr>
          <p:cNvPr id="5" name="Content Placeholder 22"/>
          <p:cNvSpPr>
            <a:spLocks noGrp="1"/>
          </p:cNvSpPr>
          <p:nvPr>
            <p:ph idx="1"/>
          </p:nvPr>
        </p:nvSpPr>
        <p:spPr>
          <a:xfrm>
            <a:off x="228600" y="990600"/>
            <a:ext cx="8763000" cy="5562600"/>
          </a:xfrm>
        </p:spPr>
        <p:txBody>
          <a:bodyPr>
            <a:normAutofit/>
          </a:bodyPr>
          <a:lstStyle/>
          <a:p>
            <a:pPr marL="0" indent="0">
              <a:spcBef>
                <a:spcPct val="50000"/>
              </a:spcBef>
              <a:buNone/>
              <a:defRPr/>
            </a:pPr>
            <a:r>
              <a:rPr lang="en-US" altLang="zh-CN" sz="2200" dirty="0" smtClean="0">
                <a:effectLst>
                  <a:outerShdw blurRad="38100" dist="38100" dir="2700000" algn="tl">
                    <a:srgbClr val="000000"/>
                  </a:outerShdw>
                </a:effectLst>
              </a:rPr>
              <a:t>Mutation Operators do one of two tasks:</a:t>
            </a:r>
          </a:p>
          <a:p>
            <a:pPr marL="523875" indent="-254000">
              <a:spcBef>
                <a:spcPts val="700"/>
              </a:spcBef>
              <a:buFont typeface="Arial" charset="0"/>
              <a:buChar char="•"/>
            </a:pPr>
            <a:r>
              <a:rPr lang="en-US" sz="2000" dirty="0" smtClean="0"/>
              <a:t>Mimic </a:t>
            </a:r>
            <a:r>
              <a:rPr lang="en-US" sz="2000" dirty="0"/>
              <a:t>typical programmer mistakes</a:t>
            </a:r>
          </a:p>
          <a:p>
            <a:pPr marL="523875" indent="-254000">
              <a:spcBef>
                <a:spcPts val="300"/>
              </a:spcBef>
              <a:buFont typeface="Arial" charset="0"/>
              <a:buChar char="•"/>
            </a:pPr>
            <a:r>
              <a:rPr lang="en-US" sz="2000" dirty="0"/>
              <a:t>Encourage common test heuristics</a:t>
            </a:r>
          </a:p>
          <a:p>
            <a:pPr marL="0" indent="0">
              <a:spcBef>
                <a:spcPts val="0"/>
              </a:spcBef>
              <a:buNone/>
              <a:defRPr/>
            </a:pPr>
            <a:endParaRPr lang="en-US" altLang="zh-CN" sz="2000" dirty="0" smtClean="0"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en-US" altLang="zh-CN" sz="2200" dirty="0" smtClean="0">
                <a:effectLst>
                  <a:outerShdw blurRad="38100" dist="38100" dir="2700000" algn="tl">
                    <a:srgbClr val="000000"/>
                  </a:outerShdw>
                </a:effectLst>
              </a:rPr>
              <a:t>Researchers design many operators, then experimentally</a:t>
            </a:r>
          </a:p>
          <a:p>
            <a:pPr marL="473075" lvl="1" indent="-198438">
              <a:spcBef>
                <a:spcPts val="700"/>
              </a:spcBef>
              <a:defRPr/>
            </a:pPr>
            <a:r>
              <a:rPr lang="en-US" altLang="zh-CN" sz="2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Select</a:t>
            </a:r>
            <a:r>
              <a:rPr lang="en-US" altLang="zh-CN" sz="2000" dirty="0" smtClean="0">
                <a:effectLst>
                  <a:outerShdw blurRad="38100" dist="38100" dir="2700000" algn="tl">
                    <a:srgbClr val="000000"/>
                  </a:outerShdw>
                </a:effectLst>
              </a:rPr>
              <a:t> the most useful operators</a:t>
            </a:r>
          </a:p>
          <a:p>
            <a:pPr marL="473075" lvl="1" indent="-198438">
              <a:defRPr/>
            </a:pPr>
            <a:r>
              <a:rPr lang="en-US" altLang="zh-CN" sz="2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Remove</a:t>
            </a:r>
            <a:r>
              <a:rPr lang="en-US" altLang="zh-CN" sz="2000" dirty="0" smtClean="0">
                <a:effectLst>
                  <a:outerShdw blurRad="38100" dist="38100" dir="2700000" algn="tl">
                    <a:srgbClr val="000000"/>
                  </a:outerShdw>
                </a:effectLst>
              </a:rPr>
              <a:t> the redundant operators</a:t>
            </a:r>
          </a:p>
          <a:p>
            <a:pPr lvl="1">
              <a:spcBef>
                <a:spcPts val="0"/>
              </a:spcBef>
              <a:defRPr/>
            </a:pPr>
            <a:endParaRPr lang="en-US" altLang="zh-CN" sz="20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en-US" altLang="zh-CN" sz="22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Effective </a:t>
            </a:r>
            <a:r>
              <a:rPr lang="en-US" altLang="zh-CN" sz="22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Mutation Operators</a:t>
            </a:r>
            <a:endParaRPr lang="en-US" sz="22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marL="473075" indent="-254000">
              <a:lnSpc>
                <a:spcPct val="105000"/>
              </a:lnSpc>
              <a:buFont typeface="Arial" charset="0"/>
              <a:buChar char="•"/>
              <a:defRPr/>
            </a:pP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If tests that are created specifically to kill mutants created by a collection of mutation operators </a:t>
            </a:r>
            <a:r>
              <a:rPr lang="en-US" altLang="zh-CN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O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 = {</a:t>
            </a:r>
            <a:r>
              <a:rPr lang="en-US" altLang="zh-CN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o1, o2,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 …} also kill mutants created by all remaining mutation operators with very high probability, then </a:t>
            </a:r>
            <a:r>
              <a:rPr lang="en-US" altLang="zh-CN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O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 defines an </a:t>
            </a:r>
            <a:r>
              <a:rPr lang="en-US" altLang="zh-CN" sz="2000" i="1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effective</a:t>
            </a:r>
            <a:r>
              <a:rPr lang="en-US" altLang="zh-CN" sz="2000" dirty="0">
                <a:effectLst>
                  <a:outerShdw blurRad="38100" dist="38100" dir="2700000" algn="tl">
                    <a:srgbClr val="000000"/>
                  </a:outerShdw>
                </a:effectLst>
              </a:rPr>
              <a:t> set of mutation operators</a:t>
            </a:r>
            <a:endParaRPr lang="en-US" sz="2000" dirty="0"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973031" y="44050"/>
            <a:ext cx="1133856" cy="32918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sz="16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review</a:t>
            </a:r>
            <a:endParaRPr lang="en-US" sz="16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58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36576"/>
            <a:ext cx="9069771" cy="914400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sz="3800" dirty="0" smtClean="0"/>
              <a:t>Unit / Method</a:t>
            </a:r>
            <a:br>
              <a:rPr lang="en-US" sz="3800" dirty="0" smtClean="0"/>
            </a:br>
            <a:r>
              <a:rPr lang="en-US" sz="3800" dirty="0" smtClean="0"/>
              <a:t>Mutation Operators</a:t>
            </a:r>
            <a:endParaRPr lang="en-US" sz="3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941" y="990600"/>
            <a:ext cx="5177659" cy="51710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581400" y="6161655"/>
            <a:ext cx="54883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[http</a:t>
            </a:r>
            <a:r>
              <a:rPr lang="en-US" sz="14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://</a:t>
            </a:r>
            <a:r>
              <a:rPr lang="en-US" sz="1400" b="0" dirty="0" err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cs.gmu.edu</a:t>
            </a:r>
            <a:r>
              <a:rPr lang="en-US" sz="14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/~</a:t>
            </a:r>
            <a:r>
              <a:rPr lang="en-US" sz="1400" b="0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offutt</a:t>
            </a:r>
            <a:r>
              <a:rPr lang="en-US" sz="14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/</a:t>
            </a:r>
            <a:r>
              <a:rPr lang="en-US" sz="1400" b="0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mujava</a:t>
            </a:r>
            <a:r>
              <a:rPr lang="en-US" sz="14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/</a:t>
            </a:r>
            <a:r>
              <a:rPr lang="en-US" sz="1400" b="0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mutopsMethod.pdf</a:t>
            </a:r>
            <a:r>
              <a:rPr lang="en-US" sz="14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]</a:t>
            </a:r>
            <a:endParaRPr lang="en-US" sz="14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16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39624"/>
            <a:ext cx="9069771" cy="722376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dirty="0" smtClean="0"/>
              <a:t>OO </a:t>
            </a:r>
            <a:r>
              <a:rPr lang="en-US" smtClean="0"/>
              <a:t>Mutation Operators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81400" y="6161655"/>
            <a:ext cx="54883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[http</a:t>
            </a:r>
            <a:r>
              <a:rPr lang="en-US" sz="14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://</a:t>
            </a:r>
            <a:r>
              <a:rPr lang="en-US" sz="1400" b="0" dirty="0" err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cs.gmu.edu</a:t>
            </a:r>
            <a:r>
              <a:rPr lang="en-US" sz="14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/~</a:t>
            </a:r>
            <a:r>
              <a:rPr lang="en-US" sz="1400" b="0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offutt</a:t>
            </a:r>
            <a:r>
              <a:rPr lang="en-US" sz="14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/</a:t>
            </a:r>
            <a:r>
              <a:rPr lang="en-US" sz="1400" b="0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mujava</a:t>
            </a:r>
            <a:r>
              <a:rPr lang="en-US" sz="14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/</a:t>
            </a:r>
            <a:r>
              <a:rPr lang="en-US" sz="1400" b="0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mutopsMethod.pdf</a:t>
            </a:r>
            <a:r>
              <a:rPr lang="en-US" sz="14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]</a:t>
            </a:r>
            <a:endParaRPr lang="en-US" sz="14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659804"/>
            <a:ext cx="8991600" cy="619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4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" y="152400"/>
            <a:ext cx="8839201" cy="762000"/>
          </a:xfrm>
        </p:spPr>
        <p:txBody>
          <a:bodyPr/>
          <a:lstStyle/>
          <a:p>
            <a:r>
              <a:rPr lang="en-US" b="1" dirty="0" smtClean="0"/>
              <a:t>Web App Software Failures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9423" y="990600"/>
            <a:ext cx="4698377" cy="3657600"/>
          </a:xfrm>
        </p:spPr>
        <p:txBody>
          <a:bodyPr>
            <a:noAutofit/>
          </a:bodyPr>
          <a:lstStyle/>
          <a:p>
            <a:pPr marL="182563" indent="-182563">
              <a:lnSpc>
                <a:spcPct val="95000"/>
              </a:lnSpc>
              <a:spcBef>
                <a:spcPts val="1200"/>
              </a:spcBef>
              <a:tabLst>
                <a:tab pos="388938" algn="l"/>
              </a:tabLst>
            </a:pPr>
            <a:r>
              <a:rPr lang="en-US" sz="1600" dirty="0" smtClean="0">
                <a:latin typeface="Gill Sans MT" charset="0"/>
                <a:ea typeface="Gill Sans MT" charset="0"/>
                <a:cs typeface="Gill Sans MT" charset="0"/>
              </a:rPr>
              <a:t>Apr </a:t>
            </a:r>
            <a:r>
              <a:rPr lang="en-US" sz="1600" dirty="0">
                <a:latin typeface="Gill Sans MT" charset="0"/>
                <a:ea typeface="Gill Sans MT" charset="0"/>
                <a:cs typeface="Gill Sans MT" charset="0"/>
              </a:rPr>
              <a:t>2016: </a:t>
            </a:r>
            <a:r>
              <a:rPr lang="en-US" sz="1600" dirty="0" smtClean="0">
                <a:latin typeface="Gill Sans MT" charset="0"/>
                <a:ea typeface="Gill Sans MT" charset="0"/>
                <a:cs typeface="Gill Sans MT" charset="0"/>
              </a:rPr>
              <a:t>Clicking the </a:t>
            </a:r>
            <a:r>
              <a:rPr lang="en-US" sz="160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browser back button</a:t>
            </a:r>
            <a:r>
              <a:rPr lang="en-US" sz="1600" dirty="0" smtClean="0">
                <a:latin typeface="Gill Sans MT" charset="0"/>
                <a:ea typeface="Gill Sans MT" charset="0"/>
                <a:cs typeface="Gill Sans MT" charset="0"/>
              </a:rPr>
              <a:t> while using the TurboTax web software caused a user to </a:t>
            </a:r>
            <a:r>
              <a:rPr lang="en-US" sz="160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lose information</a:t>
            </a:r>
            <a:endParaRPr lang="en-US" sz="1600" dirty="0">
              <a:latin typeface="Gill Sans MT" charset="0"/>
              <a:ea typeface="Gill Sans MT" charset="0"/>
              <a:cs typeface="Gill Sans MT" charset="0"/>
            </a:endParaRPr>
          </a:p>
          <a:p>
            <a:pPr marL="182563" indent="-182563">
              <a:lnSpc>
                <a:spcPct val="95000"/>
              </a:lnSpc>
              <a:spcBef>
                <a:spcPts val="1200"/>
              </a:spcBef>
              <a:tabLst>
                <a:tab pos="388938" algn="l"/>
              </a:tabLst>
            </a:pPr>
            <a:r>
              <a:rPr lang="en-US" sz="1600" dirty="0" smtClean="0">
                <a:latin typeface="Gill Sans MT" charset="0"/>
                <a:ea typeface="Gill Sans MT" charset="0"/>
                <a:cs typeface="Gill Sans MT" charset="0"/>
              </a:rPr>
              <a:t>Feb </a:t>
            </a:r>
            <a:r>
              <a:rPr lang="en-US" sz="1600" dirty="0">
                <a:latin typeface="Gill Sans MT" charset="0"/>
                <a:ea typeface="Gill Sans MT" charset="0"/>
                <a:cs typeface="Gill Sans MT" charset="0"/>
              </a:rPr>
              <a:t>2015: Anthem </a:t>
            </a:r>
            <a:r>
              <a:rPr lang="en-US" sz="1600" dirty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suffered data breach</a:t>
            </a:r>
          </a:p>
          <a:p>
            <a:pPr marL="182563" indent="-182563">
              <a:lnSpc>
                <a:spcPct val="95000"/>
              </a:lnSpc>
              <a:spcBef>
                <a:spcPts val="1200"/>
              </a:spcBef>
              <a:tabLst>
                <a:tab pos="388938" algn="l"/>
              </a:tabLst>
            </a:pPr>
            <a:r>
              <a:rPr lang="en-US" sz="1600" dirty="0" smtClean="0">
                <a:latin typeface="Gill Sans MT" charset="0"/>
                <a:ea typeface="Gill Sans MT" charset="0"/>
                <a:cs typeface="Gill Sans MT" charset="0"/>
              </a:rPr>
              <a:t>Jan </a:t>
            </a:r>
            <a:r>
              <a:rPr lang="en-US" sz="1600" dirty="0">
                <a:latin typeface="Gill Sans MT" charset="0"/>
                <a:ea typeface="Gill Sans MT" charset="0"/>
                <a:cs typeface="Gill Sans MT" charset="0"/>
              </a:rPr>
              <a:t>2014: Dropbox outage caused customers to </a:t>
            </a:r>
            <a:r>
              <a:rPr lang="en-US" sz="1600" dirty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lose information</a:t>
            </a:r>
          </a:p>
          <a:p>
            <a:pPr marL="182563" indent="-182563">
              <a:lnSpc>
                <a:spcPct val="95000"/>
              </a:lnSpc>
              <a:spcBef>
                <a:spcPts val="1200"/>
              </a:spcBef>
              <a:tabLst>
                <a:tab pos="388938" algn="l"/>
              </a:tabLst>
            </a:pPr>
            <a:r>
              <a:rPr lang="en-US" sz="1600" dirty="0" smtClean="0">
                <a:latin typeface="Gill Sans MT" charset="0"/>
                <a:ea typeface="Gill Sans MT" charset="0"/>
                <a:cs typeface="Gill Sans MT" charset="0"/>
              </a:rPr>
              <a:t>Aug </a:t>
            </a:r>
            <a:r>
              <a:rPr lang="en-US" sz="1600" dirty="0">
                <a:latin typeface="Gill Sans MT" charset="0"/>
                <a:ea typeface="Gill Sans MT" charset="0"/>
                <a:cs typeface="Gill Sans MT" charset="0"/>
              </a:rPr>
              <a:t>2013: Amazon hosting service failure caused business to </a:t>
            </a:r>
            <a:r>
              <a:rPr lang="en-US" sz="1600" dirty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lose information and revenue</a:t>
            </a:r>
          </a:p>
          <a:p>
            <a:pPr marL="182563" indent="-182563">
              <a:lnSpc>
                <a:spcPct val="95000"/>
              </a:lnSpc>
              <a:spcBef>
                <a:spcPts val="1200"/>
              </a:spcBef>
              <a:tabLst>
                <a:tab pos="388938" algn="l"/>
              </a:tabLst>
            </a:pPr>
            <a:r>
              <a:rPr lang="en-US" sz="1600" dirty="0" smtClean="0">
                <a:latin typeface="Gill Sans MT" charset="0"/>
                <a:ea typeface="Gill Sans MT" charset="0"/>
                <a:cs typeface="Gill Sans MT" charset="0"/>
              </a:rPr>
              <a:t>Sep </a:t>
            </a:r>
            <a:r>
              <a:rPr lang="en-US" sz="1600" dirty="0">
                <a:latin typeface="Gill Sans MT" charset="0"/>
                <a:ea typeface="Gill Sans MT" charset="0"/>
                <a:cs typeface="Gill Sans MT" charset="0"/>
              </a:rPr>
              <a:t>2012: </a:t>
            </a:r>
            <a:r>
              <a:rPr lang="en-US" sz="1600" dirty="0" err="1">
                <a:latin typeface="Gill Sans MT" charset="0"/>
                <a:ea typeface="Gill Sans MT" charset="0"/>
                <a:cs typeface="Gill Sans MT" charset="0"/>
              </a:rPr>
              <a:t>Cyberattack</a:t>
            </a:r>
            <a:r>
              <a:rPr lang="en-US" sz="1600" dirty="0">
                <a:latin typeface="Gill Sans MT" charset="0"/>
                <a:ea typeface="Gill Sans MT" charset="0"/>
                <a:cs typeface="Gill Sans MT" charset="0"/>
              </a:rPr>
              <a:t> on </a:t>
            </a:r>
            <a:r>
              <a:rPr lang="en-US" sz="1600" dirty="0">
                <a:solidFill>
                  <a:srgbClr val="FFFFFF"/>
                </a:solidFill>
                <a:latin typeface="Gill Sans MT" charset="0"/>
                <a:ea typeface="Gill Sans MT" charset="0"/>
                <a:cs typeface="Gill Sans MT" charset="0"/>
              </a:rPr>
              <a:t>Bank of America, JPMorgan Chase, Citigroup, US Bank, Wells Fargo, and PNC</a:t>
            </a:r>
            <a:r>
              <a:rPr lang="en-US" sz="160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en-US" sz="1600" dirty="0">
                <a:latin typeface="Gill Sans MT" charset="0"/>
                <a:ea typeface="Gill Sans MT" charset="0"/>
                <a:cs typeface="Gill Sans MT" charset="0"/>
              </a:rPr>
              <a:t>resulted in </a:t>
            </a:r>
            <a:r>
              <a:rPr lang="en-US" sz="1600" dirty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denial of </a:t>
            </a:r>
            <a:r>
              <a:rPr lang="en-US" sz="160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services</a:t>
            </a:r>
            <a:endParaRPr lang="en-US" sz="1600" dirty="0">
              <a:solidFill>
                <a:srgbClr val="FFFF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/>
          </p:nvPr>
        </p:nvGraphicFramePr>
        <p:xfrm>
          <a:off x="152399" y="1066800"/>
          <a:ext cx="4217024" cy="304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4419600"/>
            <a:ext cx="8763000" cy="2057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Apple Braille" charset="0"/>
                <a:ea typeface="Apple Braille" charset="0"/>
                <a:cs typeface="Apple Braille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Apple Braille" charset="0"/>
                <a:ea typeface="Apple Braille" charset="0"/>
                <a:cs typeface="Apple Braille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Apple Braille" charset="0"/>
                <a:ea typeface="Apple Braille" charset="0"/>
                <a:cs typeface="Apple Braille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Apple Braille" charset="0"/>
                <a:ea typeface="Apple Braille" charset="0"/>
                <a:cs typeface="Apple Braille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563" indent="-182563" fontAlgn="auto">
              <a:lnSpc>
                <a:spcPct val="95000"/>
              </a:lnSpc>
              <a:spcBef>
                <a:spcPts val="1200"/>
              </a:spcBef>
              <a:tabLst>
                <a:tab pos="388938" algn="l"/>
              </a:tabLst>
            </a:pP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Jun 2012: Clicking the </a:t>
            </a:r>
            <a:r>
              <a:rPr lang="en-US" sz="1600" b="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browser back button </a:t>
            </a: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after successfully logging off Amazon website </a:t>
            </a:r>
            <a:r>
              <a:rPr lang="en-US" sz="1600" b="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exposed payment information </a:t>
            </a: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of the recent order</a:t>
            </a:r>
          </a:p>
          <a:p>
            <a:pPr marL="182563" indent="-182563" fontAlgn="auto">
              <a:lnSpc>
                <a:spcPct val="95000"/>
              </a:lnSpc>
              <a:spcBef>
                <a:spcPts val="1200"/>
              </a:spcBef>
              <a:tabLst>
                <a:tab pos="388938" algn="l"/>
              </a:tabLst>
            </a:pP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Mar 2012: </a:t>
            </a:r>
            <a:r>
              <a:rPr lang="en-US" sz="1600" b="0" dirty="0" err="1" smtClean="0">
                <a:latin typeface="Gill Sans MT" charset="0"/>
                <a:ea typeface="Gill Sans MT" charset="0"/>
                <a:cs typeface="Gill Sans MT" charset="0"/>
              </a:rPr>
              <a:t>BodyShop</a:t>
            </a: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 website turned a buy-one-get-one 50% off to a </a:t>
            </a:r>
            <a:r>
              <a:rPr lang="en-US" sz="1600" b="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half price</a:t>
            </a: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 each item</a:t>
            </a:r>
            <a:endParaRPr lang="en-US" sz="1600" b="0" dirty="0" smtClean="0">
              <a:solidFill>
                <a:srgbClr val="FFFF00"/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pPr marL="182563" indent="-182563" fontAlgn="auto">
              <a:lnSpc>
                <a:spcPct val="95000"/>
              </a:lnSpc>
              <a:spcBef>
                <a:spcPts val="1200"/>
              </a:spcBef>
              <a:tabLst>
                <a:tab pos="388938" algn="l"/>
              </a:tabLst>
            </a:pP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Feb 2011: Over 120,000 users were </a:t>
            </a:r>
            <a:r>
              <a:rPr lang="en-US" sz="1600" b="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unable to access</a:t>
            </a: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 email accounts due to Google mail service outage</a:t>
            </a:r>
          </a:p>
          <a:p>
            <a:pPr marL="182563" indent="-182563" fontAlgn="auto">
              <a:lnSpc>
                <a:spcPct val="95000"/>
              </a:lnSpc>
              <a:spcBef>
                <a:spcPts val="1200"/>
              </a:spcBef>
              <a:tabLst>
                <a:tab pos="388938" algn="l"/>
              </a:tabLst>
            </a:pP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Sep 2011: Failures at Target </a:t>
            </a:r>
            <a:r>
              <a:rPr lang="en-US" sz="1600" b="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delayed and canceled</a:t>
            </a:r>
            <a:r>
              <a:rPr lang="en-US" sz="1600" b="0" dirty="0" smtClean="0">
                <a:latin typeface="Gill Sans MT" charset="0"/>
                <a:ea typeface="Gill Sans MT" charset="0"/>
                <a:cs typeface="Gill Sans MT" charset="0"/>
              </a:rPr>
              <a:t> many customers’ orders </a:t>
            </a:r>
            <a:endParaRPr lang="en-US" sz="1600" b="0" dirty="0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846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340"/>
    </mc:Choice>
    <mc:Fallback xmlns="">
      <p:transition spd="slow" advTm="7034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520" y="152400"/>
            <a:ext cx="6888480" cy="802383"/>
          </a:xfrm>
        </p:spPr>
        <p:txBody>
          <a:bodyPr/>
          <a:lstStyle/>
          <a:p>
            <a:r>
              <a:rPr lang="en-US" b="1" dirty="0" smtClean="0"/>
              <a:t>Web Applications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609600" y="5410200"/>
            <a:ext cx="7848600" cy="769441"/>
          </a:xfrm>
          <a:prstGeom prst="rect">
            <a:avLst/>
          </a:prstGeom>
          <a:ln>
            <a:solidFill>
              <a:srgbClr val="FFFFFF"/>
            </a:solidFill>
          </a:ln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200" b="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Web applications are constructed from diverse, distributed, </a:t>
            </a:r>
          </a:p>
          <a:p>
            <a:pPr marL="0" indent="0" algn="ctr">
              <a:buNone/>
            </a:pPr>
            <a:r>
              <a:rPr lang="en-US" sz="2200" b="0" dirty="0" smtClean="0">
                <a:solidFill>
                  <a:srgbClr val="FFFF00"/>
                </a:solidFill>
                <a:latin typeface="Gill Sans MT" charset="0"/>
                <a:ea typeface="Gill Sans MT" charset="0"/>
                <a:cs typeface="Gill Sans MT" charset="0"/>
              </a:rPr>
              <a:t>and sometimes dynamically generated web components</a:t>
            </a:r>
            <a:endParaRPr lang="en-US" sz="2200" b="0" dirty="0">
              <a:solidFill>
                <a:srgbClr val="FFFF00"/>
              </a:solidFill>
              <a:latin typeface="Gill Sans MT" charset="0"/>
              <a:ea typeface="Gill Sans MT" charset="0"/>
              <a:cs typeface="Gill Sans MT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109080" y="1319961"/>
            <a:ext cx="4384887" cy="3892417"/>
            <a:chOff x="3109080" y="1715915"/>
            <a:chExt cx="4384887" cy="3892417"/>
          </a:xfrm>
        </p:grpSpPr>
        <p:sp>
          <p:nvSpPr>
            <p:cNvPr id="6" name="Rectangle 5"/>
            <p:cNvSpPr/>
            <p:nvPr/>
          </p:nvSpPr>
          <p:spPr>
            <a:xfrm>
              <a:off x="3109080" y="1715915"/>
              <a:ext cx="4384887" cy="3492307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737398" y="5208222"/>
              <a:ext cx="14065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Web server</a:t>
              </a:r>
              <a:endParaRPr lang="en-US" sz="2000" b="0" dirty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38451" y="2220472"/>
            <a:ext cx="1238009" cy="1200977"/>
            <a:chOff x="1447800" y="2902155"/>
            <a:chExt cx="1238009" cy="1200977"/>
          </a:xfrm>
        </p:grpSpPr>
        <p:pic>
          <p:nvPicPr>
            <p:cNvPr id="9" name="Picture 8" descr="72883965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7800" y="2902155"/>
              <a:ext cx="1215420" cy="90668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1456498" y="3733800"/>
              <a:ext cx="12293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Web client</a:t>
              </a:r>
              <a:endParaRPr lang="en-US" sz="1800" b="0" dirty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422485" y="1525488"/>
            <a:ext cx="1859797" cy="3051233"/>
            <a:chOff x="5422485" y="2005806"/>
            <a:chExt cx="1859797" cy="3051233"/>
          </a:xfrm>
        </p:grpSpPr>
        <p:sp>
          <p:nvSpPr>
            <p:cNvPr id="12" name="Rectangle 11"/>
            <p:cNvSpPr/>
            <p:nvPr/>
          </p:nvSpPr>
          <p:spPr>
            <a:xfrm>
              <a:off x="5422485" y="2005806"/>
              <a:ext cx="1859797" cy="3051233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5558591" y="2156986"/>
              <a:ext cx="1535201" cy="619847"/>
            </a:xfrm>
            <a:prstGeom prst="round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r>
                <a:rPr lang="en-US" sz="18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Web component</a:t>
              </a:r>
              <a:r>
                <a:rPr lang="en-US" sz="1800" b="0" baseline="-2500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1</a:t>
              </a:r>
              <a:endParaRPr lang="en-US" sz="1800" b="0" baseline="-25000" dirty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5558591" y="2894441"/>
              <a:ext cx="1535201" cy="619847"/>
            </a:xfrm>
            <a:prstGeom prst="round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r>
                <a:rPr lang="en-US" sz="18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Web component</a:t>
              </a:r>
              <a:r>
                <a:rPr lang="en-US" sz="1800" b="0" baseline="-2500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2</a:t>
              </a:r>
              <a:endParaRPr lang="en-US" sz="1800" b="0" baseline="-25000" dirty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5558591" y="4259033"/>
              <a:ext cx="1535201" cy="619847"/>
            </a:xfrm>
            <a:prstGeom prst="round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r>
                <a:rPr lang="en-US" sz="18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Web </a:t>
              </a:r>
              <a:r>
                <a:rPr lang="en-US" sz="1800" b="0" dirty="0" err="1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component</a:t>
              </a:r>
              <a:r>
                <a:rPr lang="en-US" sz="1800" b="0" baseline="-25000" dirty="0" err="1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n</a:t>
              </a:r>
              <a:endParaRPr lang="en-US" sz="1800" b="0" baseline="-25000" dirty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114032" y="1981200"/>
            <a:ext cx="1648968" cy="827211"/>
            <a:chOff x="7114032" y="2377154"/>
            <a:chExt cx="1648968" cy="827211"/>
          </a:xfrm>
        </p:grpSpPr>
        <p:sp>
          <p:nvSpPr>
            <p:cNvPr id="17" name="Can 16"/>
            <p:cNvSpPr/>
            <p:nvPr/>
          </p:nvSpPr>
          <p:spPr>
            <a:xfrm>
              <a:off x="7961624" y="2377154"/>
              <a:ext cx="801376" cy="808333"/>
            </a:xfrm>
            <a:prstGeom prst="can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0" dirty="0" smtClean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DB</a:t>
              </a:r>
              <a:endParaRPr lang="en-US" sz="2000" b="0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7114032" y="3201526"/>
              <a:ext cx="795528" cy="2839"/>
            </a:xfrm>
            <a:prstGeom prst="straightConnector1">
              <a:avLst/>
            </a:prstGeom>
            <a:ln w="38100" cmpd="sng">
              <a:solidFill>
                <a:srgbClr val="FFFF00"/>
              </a:solidFill>
              <a:headEnd type="arrow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ounded Rectangle 18"/>
          <p:cNvSpPr/>
          <p:nvPr/>
        </p:nvSpPr>
        <p:spPr>
          <a:xfrm>
            <a:off x="3380875" y="1957566"/>
            <a:ext cx="1482160" cy="619847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800" b="0" dirty="0" err="1" smtClean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rPr>
              <a:t>HttpServlet</a:t>
            </a:r>
            <a:endParaRPr lang="en-US" sz="1800" b="0" dirty="0" smtClean="0">
              <a:solidFill>
                <a:schemeClr val="bg1">
                  <a:lumMod val="95000"/>
                </a:schemeClr>
              </a:solidFill>
              <a:latin typeface="Gill Sans MT" charset="0"/>
              <a:ea typeface="Gill Sans MT" charset="0"/>
              <a:cs typeface="Gill Sans MT" charset="0"/>
            </a:endParaRPr>
          </a:p>
          <a:p>
            <a:pPr algn="ctr">
              <a:lnSpc>
                <a:spcPct val="90000"/>
              </a:lnSpc>
            </a:pPr>
            <a:r>
              <a:rPr lang="en-US" sz="1800" b="0" dirty="0" smtClean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rPr>
              <a:t>Request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729523" y="1620357"/>
            <a:ext cx="1651352" cy="647133"/>
            <a:chOff x="1729523" y="2016311"/>
            <a:chExt cx="1651352" cy="647133"/>
          </a:xfrm>
        </p:grpSpPr>
        <p:cxnSp>
          <p:nvCxnSpPr>
            <p:cNvPr id="21" name="Straight Arrow Connector 20"/>
            <p:cNvCxnSpPr/>
            <p:nvPr/>
          </p:nvCxnSpPr>
          <p:spPr>
            <a:xfrm>
              <a:off x="1729523" y="2653238"/>
              <a:ext cx="1651352" cy="10206"/>
            </a:xfrm>
            <a:prstGeom prst="straightConnector1">
              <a:avLst/>
            </a:prstGeom>
            <a:ln w="38100" cmpd="sng"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029894" y="2016311"/>
              <a:ext cx="944425" cy="590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8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HTTP</a:t>
              </a:r>
            </a:p>
            <a:p>
              <a:pPr algn="ctr">
                <a:lnSpc>
                  <a:spcPct val="90000"/>
                </a:lnSpc>
              </a:pPr>
              <a:r>
                <a:rPr lang="en-US" sz="18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Request</a:t>
              </a:r>
              <a:endParaRPr lang="en-US" sz="1800" b="0" dirty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729523" y="3019284"/>
            <a:ext cx="1743330" cy="621135"/>
            <a:chOff x="1729523" y="3415238"/>
            <a:chExt cx="1743330" cy="621135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1729523" y="3415238"/>
              <a:ext cx="1743330" cy="0"/>
            </a:xfrm>
            <a:prstGeom prst="straightConnector1">
              <a:avLst/>
            </a:prstGeom>
            <a:ln w="38100" cmpd="sng">
              <a:solidFill>
                <a:srgbClr val="FFFF00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1983277" y="3445442"/>
              <a:ext cx="1037656" cy="590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8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HTTP</a:t>
              </a:r>
            </a:p>
            <a:p>
              <a:pPr algn="ctr">
                <a:lnSpc>
                  <a:spcPct val="90000"/>
                </a:lnSpc>
              </a:pPr>
              <a:r>
                <a:rPr lang="en-US" sz="18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response</a:t>
              </a:r>
              <a:endParaRPr lang="en-US" sz="1800" b="0" dirty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cxnSp>
        <p:nvCxnSpPr>
          <p:cNvPr id="26" name="Straight Arrow Connector 25"/>
          <p:cNvCxnSpPr/>
          <p:nvPr/>
        </p:nvCxnSpPr>
        <p:spPr>
          <a:xfrm flipH="1">
            <a:off x="4863035" y="2267490"/>
            <a:ext cx="559451" cy="0"/>
          </a:xfrm>
          <a:prstGeom prst="straightConnector1">
            <a:avLst/>
          </a:prstGeom>
          <a:ln w="38100" cmpd="sng">
            <a:solidFill>
              <a:srgbClr val="FFFF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3392909" y="2710139"/>
            <a:ext cx="2029577" cy="619847"/>
            <a:chOff x="3392909" y="3106093"/>
            <a:chExt cx="2029577" cy="619847"/>
          </a:xfrm>
        </p:grpSpPr>
        <p:sp>
          <p:nvSpPr>
            <p:cNvPr id="28" name="Rounded Rectangle 27"/>
            <p:cNvSpPr/>
            <p:nvPr/>
          </p:nvSpPr>
          <p:spPr>
            <a:xfrm>
              <a:off x="3392909" y="3106093"/>
              <a:ext cx="1491963" cy="61984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r>
                <a:rPr lang="en-US" sz="1800" b="0" dirty="0" err="1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HttpServlet</a:t>
              </a:r>
              <a:endParaRPr lang="en-US" sz="1800" b="0" dirty="0" smtClean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  <a:p>
              <a:pPr algn="ctr">
                <a:lnSpc>
                  <a:spcPct val="90000"/>
                </a:lnSpc>
              </a:pPr>
              <a:r>
                <a:rPr lang="en-US" sz="1800" b="0" dirty="0" smtClean="0">
                  <a:solidFill>
                    <a:schemeClr val="bg1">
                      <a:lumMod val="95000"/>
                    </a:schemeClr>
                  </a:solidFill>
                  <a:latin typeface="Gill Sans MT" charset="0"/>
                  <a:ea typeface="Gill Sans MT" charset="0"/>
                  <a:cs typeface="Gill Sans MT" charset="0"/>
                </a:rPr>
                <a:t>Response</a:t>
              </a:r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 flipH="1" flipV="1">
              <a:off x="4884872" y="3416017"/>
              <a:ext cx="537614" cy="1766"/>
            </a:xfrm>
            <a:prstGeom prst="straightConnector1">
              <a:avLst/>
            </a:prstGeom>
            <a:ln w="38100" cmpd="sng">
              <a:solidFill>
                <a:srgbClr val="FFFF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6336261" y="3220584"/>
            <a:ext cx="84133" cy="395112"/>
            <a:chOff x="1797790" y="4788568"/>
            <a:chExt cx="84133" cy="395112"/>
          </a:xfrm>
        </p:grpSpPr>
        <p:sp>
          <p:nvSpPr>
            <p:cNvPr id="31" name="Oval 30"/>
            <p:cNvSpPr/>
            <p:nvPr/>
          </p:nvSpPr>
          <p:spPr>
            <a:xfrm>
              <a:off x="1797790" y="4788568"/>
              <a:ext cx="84133" cy="903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1797790" y="4940968"/>
              <a:ext cx="84133" cy="903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1797790" y="5093368"/>
              <a:ext cx="84133" cy="903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0">
                <a:solidFill>
                  <a:schemeClr val="bg1">
                    <a:lumMod val="95000"/>
                  </a:schemeClr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7962223" y="2895600"/>
            <a:ext cx="876977" cy="754213"/>
            <a:chOff x="7841732" y="3352800"/>
            <a:chExt cx="876977" cy="754213"/>
          </a:xfrm>
        </p:grpSpPr>
        <p:sp>
          <p:nvSpPr>
            <p:cNvPr id="3" name="Folded Corner 2"/>
            <p:cNvSpPr/>
            <p:nvPr/>
          </p:nvSpPr>
          <p:spPr>
            <a:xfrm>
              <a:off x="7841732" y="3352800"/>
              <a:ext cx="641509" cy="580616"/>
            </a:xfrm>
            <a:prstGeom prst="foldedCorne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34" name="Folded Corner 33"/>
            <p:cNvSpPr/>
            <p:nvPr/>
          </p:nvSpPr>
          <p:spPr>
            <a:xfrm>
              <a:off x="7969091" y="3422880"/>
              <a:ext cx="641509" cy="580616"/>
            </a:xfrm>
            <a:prstGeom prst="foldedCorne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MT" charset="0"/>
                <a:ea typeface="Gill Sans MT" charset="0"/>
                <a:cs typeface="Gill Sans MT" charset="0"/>
              </a:endParaRPr>
            </a:p>
          </p:txBody>
        </p:sp>
        <p:sp>
          <p:nvSpPr>
            <p:cNvPr id="35" name="Folded Corner 34"/>
            <p:cNvSpPr/>
            <p:nvPr/>
          </p:nvSpPr>
          <p:spPr>
            <a:xfrm>
              <a:off x="8077200" y="3526397"/>
              <a:ext cx="641509" cy="580616"/>
            </a:xfrm>
            <a:prstGeom prst="foldedCorner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b="0" dirty="0" smtClean="0">
                  <a:solidFill>
                    <a:schemeClr val="tx1"/>
                  </a:solidFill>
                  <a:latin typeface="Gill Sans MT" charset="0"/>
                  <a:ea typeface="Gill Sans MT" charset="0"/>
                  <a:cs typeface="Gill Sans MT" charset="0"/>
                </a:rPr>
                <a:t>Data</a:t>
              </a:r>
              <a:endParaRPr lang="en-US" sz="1800" b="0" dirty="0">
                <a:solidFill>
                  <a:schemeClr val="tx1"/>
                </a:solidFill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62000" y="1219201"/>
            <a:ext cx="7588091" cy="682464"/>
            <a:chOff x="1524000" y="1922766"/>
            <a:chExt cx="6218528" cy="841569"/>
          </a:xfrm>
        </p:grpSpPr>
        <p:sp>
          <p:nvSpPr>
            <p:cNvPr id="38" name="Rounded Rectangle 37"/>
            <p:cNvSpPr/>
            <p:nvPr/>
          </p:nvSpPr>
          <p:spPr>
            <a:xfrm>
              <a:off x="1600200" y="1922766"/>
              <a:ext cx="6046167" cy="772307"/>
            </a:xfrm>
            <a:prstGeom prst="roundRect">
              <a:avLst/>
            </a:prstGeom>
            <a:solidFill>
              <a:schemeClr val="bg2"/>
            </a:solidFill>
            <a:ln w="28575">
              <a:solidFill>
                <a:srgbClr val="0000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524000" y="1929205"/>
              <a:ext cx="6218528" cy="8351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 anchorCtr="0">
              <a:noAutofit/>
            </a:bodyPr>
            <a:lstStyle/>
            <a:p>
              <a:pPr marL="0" indent="0" algn="ctr">
                <a:buNone/>
              </a:pPr>
              <a:r>
                <a:rPr lang="en-US" sz="2800" b="0" dirty="0" smtClean="0">
                  <a:latin typeface="Gill Sans MT" charset="0"/>
                  <a:ea typeface="Gill Sans MT" charset="0"/>
                  <a:cs typeface="Gill Sans MT" charset="0"/>
                </a:rPr>
                <a:t>How many of you have developed web apps ? </a:t>
              </a:r>
              <a:endParaRPr lang="en-US" sz="2800" b="0" dirty="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143000" y="1948118"/>
            <a:ext cx="6856313" cy="1220016"/>
            <a:chOff x="1524000" y="1929205"/>
            <a:chExt cx="6218528" cy="876366"/>
          </a:xfrm>
        </p:grpSpPr>
        <p:sp>
          <p:nvSpPr>
            <p:cNvPr id="41" name="Rounded Rectangle 40"/>
            <p:cNvSpPr/>
            <p:nvPr/>
          </p:nvSpPr>
          <p:spPr>
            <a:xfrm>
              <a:off x="1600200" y="1943697"/>
              <a:ext cx="6046167" cy="861874"/>
            </a:xfrm>
            <a:prstGeom prst="roundRect">
              <a:avLst/>
            </a:prstGeom>
            <a:solidFill>
              <a:schemeClr val="bg2"/>
            </a:solidFill>
            <a:ln w="28575">
              <a:solidFill>
                <a:srgbClr val="0000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524000" y="1929205"/>
              <a:ext cx="6218528" cy="8351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anchor="ctr" anchorCtr="0">
              <a:noAutofit/>
            </a:bodyPr>
            <a:lstStyle/>
            <a:p>
              <a:pPr marL="0" indent="0" algn="ctr">
                <a:buNone/>
              </a:pPr>
              <a:r>
                <a:rPr lang="en-US" sz="2800" b="0" dirty="0" smtClean="0">
                  <a:latin typeface="Gill Sans MT" charset="0"/>
                  <a:ea typeface="Gill Sans MT" charset="0"/>
                  <a:cs typeface="Gill Sans MT" charset="0"/>
                </a:rPr>
                <a:t>Have you noticed anything different from developing other software ?</a:t>
              </a:r>
              <a:endParaRPr lang="en-US" sz="2800" b="0" dirty="0">
                <a:latin typeface="Gill Sans MT" charset="0"/>
                <a:ea typeface="Gill Sans MT" charset="0"/>
                <a:cs typeface="Gill Sans MT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200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2"/>
    </mc:Choice>
    <mc:Fallback xmlns="">
      <p:transition spd="slow" advTm="3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2|0.3|0.3|0.4"/>
</p:tagLst>
</file>

<file path=ppt/theme/theme1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C7ABAC5F-4A0E-2945-8E91-432D26F03F04}"/>
    </a:ext>
  </a:extLst>
</a:theme>
</file>

<file path=ppt/theme/theme2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B387DAE7-F204-0A40-B45D-254ADC6404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9A2F069E-738A-A64D-AEE1-F63CFCD9A603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B885DFEA-43E3-0B48-8D74-E587D3CD9401}"/>
    </a:ext>
  </a:extLst>
</a:theme>
</file>

<file path=ppt/theme/theme5.xml><?xml version="1.0" encoding="utf-8"?>
<a:theme xmlns:a="http://schemas.openxmlformats.org/drawingml/2006/main" name="View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 bwMode="auto">
        <a:noFill/>
        <a:ln w="19050">
          <a:solidFill>
            <a:srgbClr val="FF0000"/>
          </a:solidFill>
          <a:round/>
          <a:headEnd type="none" w="sm" len="sm"/>
          <a:tailEnd type="none" w="sm" len="sm"/>
        </a:ln>
      </a:spPr>
      <a:bodyPr wrap="none" anchor="ctr"/>
      <a:lstStyle>
        <a:defPPr>
          <a:defRPr sz="2000" b="0">
            <a:solidFill>
              <a:srgbClr val="FF0000"/>
            </a:solidFill>
            <a:latin typeface="Verdana" charset="0"/>
            <a:ea typeface="Verdana" charset="0"/>
            <a:cs typeface="Verdana" charset="0"/>
          </a:defRPr>
        </a:defPPr>
      </a:lstStyle>
    </a:spDef>
    <a:txDef>
      <a:spPr/>
      <a:bodyPr vert="horz" lIns="91440" tIns="45720" rIns="91440" bIns="45720" rtlCol="0">
        <a:normAutofit/>
      </a:bodyPr>
      <a:lstStyle>
        <a:defPPr marL="15875" indent="0" fontAlgn="auto">
          <a:lnSpc>
            <a:spcPct val="85000"/>
          </a:lnSpc>
          <a:spcBef>
            <a:spcPts val="0"/>
          </a:spcBef>
          <a:spcAft>
            <a:spcPts val="0"/>
          </a:spcAft>
          <a:buNone/>
          <a:defRPr sz="1800" b="0"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151CCBC9-1AC2-E444-A635-887FFDF05CC4}"/>
    </a:ext>
  </a:ext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swtest-template</Template>
  <TotalTime>72965</TotalTime>
  <Words>2111</Words>
  <Application>Microsoft Macintosh PowerPoint</Application>
  <PresentationFormat>On-screen Show (4:3)</PresentationFormat>
  <Paragraphs>463</Paragraphs>
  <Slides>29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29</vt:i4>
      </vt:variant>
    </vt:vector>
  </HeadingPairs>
  <TitlesOfParts>
    <vt:vector size="46" baseType="lpstr">
      <vt:lpstr>Apple Braille</vt:lpstr>
      <vt:lpstr>Calibri</vt:lpstr>
      <vt:lpstr>Cambria Math</vt:lpstr>
      <vt:lpstr>Century Schoolbook</vt:lpstr>
      <vt:lpstr>Courier</vt:lpstr>
      <vt:lpstr>Gill Sans MT</vt:lpstr>
      <vt:lpstr>Symbol</vt:lpstr>
      <vt:lpstr>Times New Roman</vt:lpstr>
      <vt:lpstr>Verdana</vt:lpstr>
      <vt:lpstr>Wingdings</vt:lpstr>
      <vt:lpstr>Wingdings 2</vt:lpstr>
      <vt:lpstr>Arial</vt:lpstr>
      <vt:lpstr>3_Custom Design</vt:lpstr>
      <vt:lpstr>2_Custom Design</vt:lpstr>
      <vt:lpstr>1_Custom Design</vt:lpstr>
      <vt:lpstr>Custom Design</vt:lpstr>
      <vt:lpstr>View</vt:lpstr>
      <vt:lpstr>Mutation Testing for Web Applications  CS 4501 / 6501  Software Testing</vt:lpstr>
      <vt:lpstr>Mutation Testing</vt:lpstr>
      <vt:lpstr>Killing Mutants</vt:lpstr>
      <vt:lpstr>Mutation Coverage</vt:lpstr>
      <vt:lpstr>Designing Mutation Operators</vt:lpstr>
      <vt:lpstr>Unit / Method Mutation Operators</vt:lpstr>
      <vt:lpstr>OO Mutation Operators</vt:lpstr>
      <vt:lpstr>Web App Software Failures</vt:lpstr>
      <vt:lpstr>Web Applications</vt:lpstr>
      <vt:lpstr>Challenges in Testing Web Apps</vt:lpstr>
      <vt:lpstr>Ch #1 – User’s Ability to Control Web Apps</vt:lpstr>
      <vt:lpstr>Ch #6 – Server-side State Management</vt:lpstr>
      <vt:lpstr>Ch #6 – Server-side State Management</vt:lpstr>
      <vt:lpstr>Ch #6 – Server-side State Management</vt:lpstr>
      <vt:lpstr>Ch #6 – Server-side State Management</vt:lpstr>
      <vt:lpstr>Problem</vt:lpstr>
      <vt:lpstr>Motivation</vt:lpstr>
      <vt:lpstr>Mutation Testing</vt:lpstr>
      <vt:lpstr>From Challenges to Fault Model</vt:lpstr>
      <vt:lpstr>Web Mutation Operators</vt:lpstr>
      <vt:lpstr>Web Mutation Operators</vt:lpstr>
      <vt:lpstr>Mutation Operator for Faults due to Operational Transitions</vt:lpstr>
      <vt:lpstr>Example Test for FOB Mutant</vt:lpstr>
      <vt:lpstr>Mutation Operators for Faults due to Control Connection</vt:lpstr>
      <vt:lpstr>Mutation Operators for Faults due to Server-Side State Management</vt:lpstr>
      <vt:lpstr>Example Test for WSCR Mutant</vt:lpstr>
      <vt:lpstr>Mutation Operators for JS Web App</vt:lpstr>
      <vt:lpstr>Mutation Operators for JS Web App</vt:lpstr>
      <vt:lpstr>Summary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Overview  CS 4501 / 6501  Software Testing</dc:title>
  <dc:subject/>
  <dc:creator>Microsoft Office User</dc:creator>
  <cp:keywords/>
  <dc:description/>
  <cp:lastModifiedBy>Microsoft Office User</cp:lastModifiedBy>
  <cp:revision>8744</cp:revision>
  <cp:lastPrinted>2017-11-09T15:46:17Z</cp:lastPrinted>
  <dcterms:created xsi:type="dcterms:W3CDTF">2017-07-01T01:04:54Z</dcterms:created>
  <dcterms:modified xsi:type="dcterms:W3CDTF">2017-11-21T15:28:11Z</dcterms:modified>
  <cp:category/>
</cp:coreProperties>
</file>

<file path=docProps/thumbnail.jpeg>
</file>